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62" r:id="rId5"/>
    <p:sldId id="263" r:id="rId6"/>
    <p:sldId id="259" r:id="rId7"/>
    <p:sldId id="264" r:id="rId8"/>
    <p:sldId id="268" r:id="rId9"/>
    <p:sldId id="260" r:id="rId10"/>
    <p:sldId id="265" r:id="rId11"/>
    <p:sldId id="267" r:id="rId12"/>
    <p:sldId id="266" r:id="rId13"/>
    <p:sldId id="261" r:id="rId14"/>
    <p:sldId id="269" r:id="rId15"/>
    <p:sldId id="276" r:id="rId16"/>
    <p:sldId id="274" r:id="rId17"/>
    <p:sldId id="275" r:id="rId18"/>
    <p:sldId id="270" r:id="rId19"/>
    <p:sldId id="277" r:id="rId20"/>
    <p:sldId id="281" r:id="rId21"/>
    <p:sldId id="278" r:id="rId22"/>
    <p:sldId id="279" r:id="rId23"/>
    <p:sldId id="287" r:id="rId24"/>
    <p:sldId id="288" r:id="rId25"/>
    <p:sldId id="286" r:id="rId26"/>
    <p:sldId id="282" r:id="rId27"/>
    <p:sldId id="283" r:id="rId28"/>
    <p:sldId id="284" r:id="rId29"/>
    <p:sldId id="293" r:id="rId30"/>
    <p:sldId id="285" r:id="rId31"/>
    <p:sldId id="290" r:id="rId32"/>
    <p:sldId id="291" r:id="rId33"/>
    <p:sldId id="300" r:id="rId34"/>
    <p:sldId id="292" r:id="rId35"/>
    <p:sldId id="294" r:id="rId36"/>
    <p:sldId id="295" r:id="rId37"/>
    <p:sldId id="296" r:id="rId38"/>
    <p:sldId id="297" r:id="rId39"/>
    <p:sldId id="298" r:id="rId40"/>
    <p:sldId id="303" r:id="rId41"/>
    <p:sldId id="304" r:id="rId42"/>
    <p:sldId id="305" r:id="rId43"/>
    <p:sldId id="299" r:id="rId44"/>
    <p:sldId id="301" r:id="rId45"/>
    <p:sldId id="306" r:id="rId46"/>
    <p:sldId id="302" r:id="rId47"/>
    <p:sldId id="30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106"/>
  </p:normalViewPr>
  <p:slideViewPr>
    <p:cSldViewPr snapToGrid="0" snapToObjects="1">
      <p:cViewPr varScale="1">
        <p:scale>
          <a:sx n="90" d="100"/>
          <a:sy n="9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510E6-8FB0-AD49-A474-048D314D53D5}"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47DB2-CC18-E141-BE52-125B81D97111}" type="slidenum">
              <a:rPr lang="en-US" smtClean="0"/>
              <a:t>‹#›</a:t>
            </a:fld>
            <a:endParaRPr lang="en-US"/>
          </a:p>
        </p:txBody>
      </p:sp>
    </p:spTree>
    <p:extLst>
      <p:ext uri="{BB962C8B-B14F-4D97-AF65-F5344CB8AC3E}">
        <p14:creationId xmlns:p14="http://schemas.microsoft.com/office/powerpoint/2010/main" val="840099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last week, </a:t>
            </a:r>
            <a:r>
              <a:rPr lang="en-US" baseline="0" dirty="0" err="1" smtClean="0"/>
              <a:t>ya’ll</a:t>
            </a:r>
            <a:r>
              <a:rPr lang="en-US" baseline="0" dirty="0" smtClean="0"/>
              <a:t> were quite happy about the level of programming. This week, we’ll continue with roughly the same type of material for the first half, </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a:t>
            </a:fld>
            <a:endParaRPr lang="en-US"/>
          </a:p>
        </p:txBody>
      </p:sp>
    </p:spTree>
    <p:extLst>
      <p:ext uri="{BB962C8B-B14F-4D97-AF65-F5344CB8AC3E}">
        <p14:creationId xmlns:p14="http://schemas.microsoft.com/office/powerpoint/2010/main" val="78550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15</a:t>
            </a:fld>
            <a:endParaRPr lang="en-US"/>
          </a:p>
        </p:txBody>
      </p:sp>
    </p:spTree>
    <p:extLst>
      <p:ext uri="{BB962C8B-B14F-4D97-AF65-F5344CB8AC3E}">
        <p14:creationId xmlns:p14="http://schemas.microsoft.com/office/powerpoint/2010/main" val="1850317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16</a:t>
            </a:fld>
            <a:endParaRPr lang="en-US"/>
          </a:p>
        </p:txBody>
      </p:sp>
    </p:spTree>
    <p:extLst>
      <p:ext uri="{BB962C8B-B14F-4D97-AF65-F5344CB8AC3E}">
        <p14:creationId xmlns:p14="http://schemas.microsoft.com/office/powerpoint/2010/main" val="104132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a:t>
            </a:r>
            <a:r>
              <a:rPr lang="en-US" baseline="0" dirty="0" smtClean="0"/>
              <a:t> are going to have to count the number of times each character occurs twice, one time for each string we are comparing.</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17</a:t>
            </a:fld>
            <a:endParaRPr lang="en-US"/>
          </a:p>
        </p:txBody>
      </p:sp>
    </p:spTree>
    <p:extLst>
      <p:ext uri="{BB962C8B-B14F-4D97-AF65-F5344CB8AC3E}">
        <p14:creationId xmlns:p14="http://schemas.microsoft.com/office/powerpoint/2010/main" val="1474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write</a:t>
            </a:r>
            <a:r>
              <a:rPr lang="en-US" baseline="0" dirty="0" smtClean="0"/>
              <a:t> a function that generates the counts for us, like this.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18</a:t>
            </a:fld>
            <a:endParaRPr lang="en-US"/>
          </a:p>
        </p:txBody>
      </p:sp>
    </p:spTree>
    <p:extLst>
      <p:ext uri="{BB962C8B-B14F-4D97-AF65-F5344CB8AC3E}">
        <p14:creationId xmlns:p14="http://schemas.microsoft.com/office/powerpoint/2010/main" val="1908862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syntax for defining such a function, looks like this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19</a:t>
            </a:fld>
            <a:endParaRPr lang="en-US"/>
          </a:p>
        </p:txBody>
      </p:sp>
    </p:spTree>
    <p:extLst>
      <p:ext uri="{BB962C8B-B14F-4D97-AF65-F5344CB8AC3E}">
        <p14:creationId xmlns:p14="http://schemas.microsoft.com/office/powerpoint/2010/main" val="321522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syntax for calling this function,</a:t>
            </a:r>
            <a:r>
              <a:rPr lang="en-US" baseline="0" dirty="0" smtClean="0"/>
              <a:t> looks like this: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20</a:t>
            </a:fld>
            <a:endParaRPr lang="en-US"/>
          </a:p>
        </p:txBody>
      </p:sp>
    </p:spTree>
    <p:extLst>
      <p:ext uri="{BB962C8B-B14F-4D97-AF65-F5344CB8AC3E}">
        <p14:creationId xmlns:p14="http://schemas.microsoft.com/office/powerpoint/2010/main" val="157405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a:t>
            </a:r>
            <a:r>
              <a:rPr lang="en-US" baseline="0" dirty="0" smtClean="0"/>
              <a:t> Can have multiple inputs if you like</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21</a:t>
            </a:fld>
            <a:endParaRPr lang="en-US"/>
          </a:p>
        </p:txBody>
      </p:sp>
    </p:spTree>
    <p:extLst>
      <p:ext uri="{BB962C8B-B14F-4D97-AF65-F5344CB8AC3E}">
        <p14:creationId xmlns:p14="http://schemas.microsoft.com/office/powerpoint/2010/main" val="189097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a:t>
            </a:r>
            <a:r>
              <a:rPr lang="mr-IN" baseline="0" dirty="0" smtClean="0"/>
              <a:t>’</a:t>
            </a:r>
            <a:r>
              <a:rPr lang="en-US" baseline="0" dirty="0" smtClean="0"/>
              <a:t>s some python code that solves the problem. The nice thing about breaking one problem down into multiple functions is that now you can easily test small snippets of code</a:t>
            </a:r>
          </a:p>
          <a:p>
            <a:endParaRPr lang="en-US" baseline="0" dirty="0" smtClean="0"/>
          </a:p>
          <a:p>
            <a:r>
              <a:rPr lang="en-US" baseline="0" dirty="0" smtClean="0"/>
              <a:t>[Talk about what each cell does]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22</a:t>
            </a:fld>
            <a:endParaRPr lang="en-US"/>
          </a:p>
        </p:txBody>
      </p:sp>
    </p:spTree>
    <p:extLst>
      <p:ext uri="{BB962C8B-B14F-4D97-AF65-F5344CB8AC3E}">
        <p14:creationId xmlns:p14="http://schemas.microsoft.com/office/powerpoint/2010/main" val="12275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note that when</a:t>
            </a:r>
            <a:r>
              <a:rPr lang="en-US" baseline="0" dirty="0" smtClean="0"/>
              <a:t> we define a function, none of the code inside the function runs until we call it.</a:t>
            </a:r>
          </a:p>
        </p:txBody>
      </p:sp>
      <p:sp>
        <p:nvSpPr>
          <p:cNvPr id="4" name="Slide Number Placeholder 3"/>
          <p:cNvSpPr>
            <a:spLocks noGrp="1"/>
          </p:cNvSpPr>
          <p:nvPr>
            <p:ph type="sldNum" sz="quarter" idx="10"/>
          </p:nvPr>
        </p:nvSpPr>
        <p:spPr/>
        <p:txBody>
          <a:bodyPr/>
          <a:lstStyle/>
          <a:p>
            <a:fld id="{D5E47DB2-CC18-E141-BE52-125B81D97111}" type="slidenum">
              <a:rPr lang="en-US" smtClean="0"/>
              <a:t>23</a:t>
            </a:fld>
            <a:endParaRPr lang="en-US"/>
          </a:p>
        </p:txBody>
      </p:sp>
    </p:spTree>
    <p:extLst>
      <p:ext uri="{BB962C8B-B14F-4D97-AF65-F5344CB8AC3E}">
        <p14:creationId xmlns:p14="http://schemas.microsoft.com/office/powerpoint/2010/main" val="7326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say if there’s a bug in my function definition. Everything might look fine until I actually call the function.</a:t>
            </a:r>
          </a:p>
        </p:txBody>
      </p:sp>
      <p:sp>
        <p:nvSpPr>
          <p:cNvPr id="4" name="Slide Number Placeholder 3"/>
          <p:cNvSpPr>
            <a:spLocks noGrp="1"/>
          </p:cNvSpPr>
          <p:nvPr>
            <p:ph type="sldNum" sz="quarter" idx="10"/>
          </p:nvPr>
        </p:nvSpPr>
        <p:spPr/>
        <p:txBody>
          <a:bodyPr/>
          <a:lstStyle/>
          <a:p>
            <a:fld id="{D5E47DB2-CC18-E141-BE52-125B81D97111}" type="slidenum">
              <a:rPr lang="en-US" smtClean="0"/>
              <a:t>24</a:t>
            </a:fld>
            <a:endParaRPr lang="en-US"/>
          </a:p>
        </p:txBody>
      </p:sp>
    </p:spTree>
    <p:extLst>
      <p:ext uri="{BB962C8B-B14F-4D97-AF65-F5344CB8AC3E}">
        <p14:creationId xmlns:p14="http://schemas.microsoft.com/office/powerpoint/2010/main" val="81207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then we’ll move on to some significantly harder stuff.</a:t>
            </a:r>
            <a:endParaRPr lang="en-US" dirty="0" smtClean="0"/>
          </a:p>
        </p:txBody>
      </p:sp>
      <p:sp>
        <p:nvSpPr>
          <p:cNvPr id="4" name="Slide Number Placeholder 3"/>
          <p:cNvSpPr>
            <a:spLocks noGrp="1"/>
          </p:cNvSpPr>
          <p:nvPr>
            <p:ph type="sldNum" sz="quarter" idx="10"/>
          </p:nvPr>
        </p:nvSpPr>
        <p:spPr/>
        <p:txBody>
          <a:bodyPr/>
          <a:lstStyle/>
          <a:p>
            <a:fld id="{D5E47DB2-CC18-E141-BE52-125B81D97111}" type="slidenum">
              <a:rPr lang="en-US" smtClean="0"/>
              <a:t>3</a:t>
            </a:fld>
            <a:endParaRPr lang="en-US"/>
          </a:p>
        </p:txBody>
      </p:sp>
    </p:spTree>
    <p:extLst>
      <p:ext uri="{BB962C8B-B14F-4D97-AF65-F5344CB8AC3E}">
        <p14:creationId xmlns:p14="http://schemas.microsoft.com/office/powerpoint/2010/main" val="2077852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 you can</a:t>
            </a:r>
            <a:r>
              <a:rPr lang="en-US" baseline="0" dirty="0" smtClean="0"/>
              <a:t> visualize a function as code that gets copy/pasted everywhere</a:t>
            </a:r>
            <a:endParaRPr lang="en-US" dirty="0" smtClean="0"/>
          </a:p>
          <a:p>
            <a:endParaRPr lang="en-US" dirty="0" smtClean="0"/>
          </a:p>
          <a:p>
            <a:r>
              <a:rPr lang="en-US" dirty="0" smtClean="0"/>
              <a:t>But using a function isn’t exactly the</a:t>
            </a:r>
            <a:r>
              <a:rPr lang="en-US" baseline="0" dirty="0" smtClean="0"/>
              <a:t> same as copy/pasting code everywhere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25</a:t>
            </a:fld>
            <a:endParaRPr lang="en-US"/>
          </a:p>
        </p:txBody>
      </p:sp>
    </p:spTree>
    <p:extLst>
      <p:ext uri="{BB962C8B-B14F-4D97-AF65-F5344CB8AC3E}">
        <p14:creationId xmlns:p14="http://schemas.microsoft.com/office/powerpoint/2010/main" val="76191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an important thing to notice about functions, is that any variable you create inside them gets destroyed when the function finishes.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26</a:t>
            </a:fld>
            <a:endParaRPr lang="en-US"/>
          </a:p>
        </p:txBody>
      </p:sp>
    </p:spTree>
    <p:extLst>
      <p:ext uri="{BB962C8B-B14F-4D97-AF65-F5344CB8AC3E}">
        <p14:creationId xmlns:p14="http://schemas.microsoft.com/office/powerpoint/2010/main" val="124327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variables, are what we call “local variables.” They exist inside the function, and are independent of what’s outside of the functions. The global variables exist everywhere outside of the function, but get ignored inside the function.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27</a:t>
            </a:fld>
            <a:endParaRPr lang="en-US"/>
          </a:p>
        </p:txBody>
      </p:sp>
    </p:spTree>
    <p:extLst>
      <p:ext uri="{BB962C8B-B14F-4D97-AF65-F5344CB8AC3E}">
        <p14:creationId xmlns:p14="http://schemas.microsoft.com/office/powerpoint/2010/main" val="676066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notice that Python complains that</a:t>
            </a:r>
            <a:r>
              <a:rPr lang="en-US" baseline="0" dirty="0" smtClean="0"/>
              <a:t> I am trying to access ”</a:t>
            </a:r>
            <a:r>
              <a:rPr lang="en-US" baseline="0" dirty="0" err="1" smtClean="0"/>
              <a:t>i</a:t>
            </a:r>
            <a:r>
              <a:rPr lang="en-US" baseline="0" dirty="0" smtClean="0"/>
              <a:t>” without permission. </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28</a:t>
            </a:fld>
            <a:endParaRPr lang="en-US"/>
          </a:p>
        </p:txBody>
      </p:sp>
    </p:spTree>
    <p:extLst>
      <p:ext uri="{BB962C8B-B14F-4D97-AF65-F5344CB8AC3E}">
        <p14:creationId xmlns:p14="http://schemas.microsoft.com/office/powerpoint/2010/main" val="206429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I want the</a:t>
            </a:r>
            <a:r>
              <a:rPr lang="en-US" baseline="0" dirty="0" smtClean="0"/>
              <a:t> function to do something with “</a:t>
            </a:r>
            <a:r>
              <a:rPr lang="en-US" baseline="0" dirty="0" err="1" smtClean="0"/>
              <a:t>i</a:t>
            </a:r>
            <a:r>
              <a:rPr lang="en-US" baseline="0" dirty="0" smtClean="0"/>
              <a:t>”, I have to pass the variable as input into the function. And if I want to store the value that I end up with, I should return that value.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29</a:t>
            </a:fld>
            <a:endParaRPr lang="en-US"/>
          </a:p>
        </p:txBody>
      </p:sp>
    </p:spTree>
    <p:extLst>
      <p:ext uri="{BB962C8B-B14F-4D97-AF65-F5344CB8AC3E}">
        <p14:creationId xmlns:p14="http://schemas.microsoft.com/office/powerpoint/2010/main" val="1190085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reviewing scope:</a:t>
            </a:r>
          </a:p>
          <a:p>
            <a:endParaRPr lang="en-US" baseline="0" dirty="0" smtClean="0"/>
          </a:p>
          <a:p>
            <a:r>
              <a:rPr lang="en-US" baseline="0" dirty="0" smtClean="0"/>
              <a:t>Variables initialized inside a function are called ”local variables.” Variables initialized outside of functions are “global variables.”</a:t>
            </a:r>
          </a:p>
          <a:p>
            <a:endParaRPr lang="en-US" baseline="0" dirty="0" smtClean="0"/>
          </a:p>
          <a:p>
            <a:r>
              <a:rPr lang="en-US" baseline="0" dirty="0" smtClean="0"/>
              <a:t>A function, by default, can’t change global variables. It must receive the global variables as input.</a:t>
            </a:r>
          </a:p>
          <a:p>
            <a:endParaRPr lang="en-US" baseline="0" dirty="0" smtClean="0"/>
          </a:p>
          <a:p>
            <a:r>
              <a:rPr lang="en-US" baseline="0" dirty="0" smtClean="0"/>
              <a:t>When the function is finished, the “local variables” are destroyed, and the only thing you get to keep is what the function returns.</a:t>
            </a:r>
          </a:p>
        </p:txBody>
      </p:sp>
      <p:sp>
        <p:nvSpPr>
          <p:cNvPr id="4" name="Slide Number Placeholder 3"/>
          <p:cNvSpPr>
            <a:spLocks noGrp="1"/>
          </p:cNvSpPr>
          <p:nvPr>
            <p:ph type="sldNum" sz="quarter" idx="10"/>
          </p:nvPr>
        </p:nvSpPr>
        <p:spPr/>
        <p:txBody>
          <a:bodyPr/>
          <a:lstStyle/>
          <a:p>
            <a:fld id="{D5E47DB2-CC18-E141-BE52-125B81D97111}" type="slidenum">
              <a:rPr lang="en-US" smtClean="0"/>
              <a:t>30</a:t>
            </a:fld>
            <a:endParaRPr lang="en-US"/>
          </a:p>
        </p:txBody>
      </p:sp>
    </p:spTree>
    <p:extLst>
      <p:ext uri="{BB962C8B-B14F-4D97-AF65-F5344CB8AC3E}">
        <p14:creationId xmlns:p14="http://schemas.microsoft.com/office/powerpoint/2010/main" val="2058335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31</a:t>
            </a:fld>
            <a:endParaRPr lang="en-US"/>
          </a:p>
        </p:txBody>
      </p:sp>
    </p:spTree>
    <p:extLst>
      <p:ext uri="{BB962C8B-B14F-4D97-AF65-F5344CB8AC3E}">
        <p14:creationId xmlns:p14="http://schemas.microsoft.com/office/powerpoint/2010/main" val="813652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we need to think in terms of higher-level programming. What do I mean? </a:t>
            </a:r>
          </a:p>
          <a:p>
            <a:endParaRPr lang="en-US" baseline="0" dirty="0" smtClean="0"/>
          </a:p>
          <a:p>
            <a:r>
              <a:rPr lang="en-US" baseline="0" dirty="0" smtClean="0"/>
              <a:t>So previously, when we were building programs with while and for loops, we looked at the code line-by-line, and it was important that you understood exactly what each line of code was doing at a fundamental level. </a:t>
            </a:r>
          </a:p>
        </p:txBody>
      </p:sp>
      <p:sp>
        <p:nvSpPr>
          <p:cNvPr id="4" name="Slide Number Placeholder 3"/>
          <p:cNvSpPr>
            <a:spLocks noGrp="1"/>
          </p:cNvSpPr>
          <p:nvPr>
            <p:ph type="sldNum" sz="quarter" idx="10"/>
          </p:nvPr>
        </p:nvSpPr>
        <p:spPr/>
        <p:txBody>
          <a:bodyPr/>
          <a:lstStyle/>
          <a:p>
            <a:fld id="{D5E47DB2-CC18-E141-BE52-125B81D97111}" type="slidenum">
              <a:rPr lang="en-US" smtClean="0"/>
              <a:t>32</a:t>
            </a:fld>
            <a:endParaRPr lang="en-US"/>
          </a:p>
        </p:txBody>
      </p:sp>
    </p:spTree>
    <p:extLst>
      <p:ext uri="{BB962C8B-B14F-4D97-AF65-F5344CB8AC3E}">
        <p14:creationId xmlns:p14="http://schemas.microsoft.com/office/powerpoint/2010/main" val="784416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challenge is to</a:t>
            </a:r>
            <a:r>
              <a:rPr lang="en-US" baseline="0" dirty="0" smtClean="0"/>
              <a:t> think very differently: To think in terms of input and output. Someone gives me a function, and I think in terms of what I have to put into the function, and what I get out. I don’t care very much about what the function is doing behind the scenes.</a:t>
            </a:r>
          </a:p>
          <a:p>
            <a:endParaRPr lang="en-US" baseline="0" dirty="0" smtClean="0"/>
          </a:p>
          <a:p>
            <a:r>
              <a:rPr lang="en-US" baseline="0" dirty="0" smtClean="0"/>
              <a:t>Some people like the term “Black box” to describe this way of thinking</a:t>
            </a:r>
          </a:p>
        </p:txBody>
      </p:sp>
      <p:sp>
        <p:nvSpPr>
          <p:cNvPr id="4" name="Slide Number Placeholder 3"/>
          <p:cNvSpPr>
            <a:spLocks noGrp="1"/>
          </p:cNvSpPr>
          <p:nvPr>
            <p:ph type="sldNum" sz="quarter" idx="10"/>
          </p:nvPr>
        </p:nvSpPr>
        <p:spPr/>
        <p:txBody>
          <a:bodyPr/>
          <a:lstStyle/>
          <a:p>
            <a:fld id="{D5E47DB2-CC18-E141-BE52-125B81D97111}" type="slidenum">
              <a:rPr lang="en-US" smtClean="0"/>
              <a:t>33</a:t>
            </a:fld>
            <a:endParaRPr lang="en-US"/>
          </a:p>
        </p:txBody>
      </p:sp>
    </p:spTree>
    <p:extLst>
      <p:ext uri="{BB962C8B-B14F-4D97-AF65-F5344CB8AC3E}">
        <p14:creationId xmlns:p14="http://schemas.microsoft.com/office/powerpoint/2010/main" val="338615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write code to use later. What if we want to use someone else’s code?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34</a:t>
            </a:fld>
            <a:endParaRPr lang="en-US"/>
          </a:p>
        </p:txBody>
      </p:sp>
    </p:spTree>
    <p:extLst>
      <p:ext uri="{BB962C8B-B14F-4D97-AF65-F5344CB8AC3E}">
        <p14:creationId xmlns:p14="http://schemas.microsoft.com/office/powerpoint/2010/main" val="1616023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 want you to know is that the first half of what we are doing is principally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a programmer, you will need these tools to do anything you do in the future. Loops, functions, importing modules, and documentation are key to doing anything as a programmer. And what we do in the future will build off of this</a:t>
            </a:r>
          </a:p>
        </p:txBody>
      </p:sp>
      <p:sp>
        <p:nvSpPr>
          <p:cNvPr id="4" name="Slide Number Placeholder 3"/>
          <p:cNvSpPr>
            <a:spLocks noGrp="1"/>
          </p:cNvSpPr>
          <p:nvPr>
            <p:ph type="sldNum" sz="quarter" idx="10"/>
          </p:nvPr>
        </p:nvSpPr>
        <p:spPr/>
        <p:txBody>
          <a:bodyPr/>
          <a:lstStyle/>
          <a:p>
            <a:fld id="{D5E47DB2-CC18-E141-BE52-125B81D97111}" type="slidenum">
              <a:rPr lang="en-US" smtClean="0"/>
              <a:t>4</a:t>
            </a:fld>
            <a:endParaRPr lang="en-US"/>
          </a:p>
        </p:txBody>
      </p:sp>
    </p:spTree>
    <p:extLst>
      <p:ext uri="{BB962C8B-B14F-4D97-AF65-F5344CB8AC3E}">
        <p14:creationId xmlns:p14="http://schemas.microsoft.com/office/powerpoint/2010/main" val="981191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need to use the import keyword</a:t>
            </a:r>
          </a:p>
        </p:txBody>
      </p:sp>
      <p:sp>
        <p:nvSpPr>
          <p:cNvPr id="4" name="Slide Number Placeholder 3"/>
          <p:cNvSpPr>
            <a:spLocks noGrp="1"/>
          </p:cNvSpPr>
          <p:nvPr>
            <p:ph type="sldNum" sz="quarter" idx="10"/>
          </p:nvPr>
        </p:nvSpPr>
        <p:spPr/>
        <p:txBody>
          <a:bodyPr/>
          <a:lstStyle/>
          <a:p>
            <a:fld id="{D5E47DB2-CC18-E141-BE52-125B81D97111}" type="slidenum">
              <a:rPr lang="en-US" smtClean="0"/>
              <a:t>35</a:t>
            </a:fld>
            <a:endParaRPr lang="en-US"/>
          </a:p>
        </p:txBody>
      </p:sp>
    </p:spTree>
    <p:extLst>
      <p:ext uri="{BB962C8B-B14F-4D97-AF65-F5344CB8AC3E}">
        <p14:creationId xmlns:p14="http://schemas.microsoft.com/office/powerpoint/2010/main" val="388789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can access anything inside the module with dot notation</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36</a:t>
            </a:fld>
            <a:endParaRPr lang="en-US"/>
          </a:p>
        </p:txBody>
      </p:sp>
    </p:spTree>
    <p:extLst>
      <p:ext uri="{BB962C8B-B14F-4D97-AF65-F5344CB8AC3E}">
        <p14:creationId xmlns:p14="http://schemas.microsoft.com/office/powerpoint/2010/main" val="168564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also import the module under whatever name we like: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37</a:t>
            </a:fld>
            <a:endParaRPr lang="en-US"/>
          </a:p>
        </p:txBody>
      </p:sp>
    </p:spTree>
    <p:extLst>
      <p:ext uri="{BB962C8B-B14F-4D97-AF65-F5344CB8AC3E}">
        <p14:creationId xmlns:p14="http://schemas.microsoft.com/office/powerpoint/2010/main" val="1221404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Numpy</a:t>
            </a:r>
            <a:r>
              <a:rPr lang="en-US" dirty="0" smtClean="0"/>
              <a:t> is a computation package,</a:t>
            </a:r>
            <a:r>
              <a:rPr lang="en-US" baseline="0" dirty="0" smtClean="0"/>
              <a:t> and it’s quite useful because is gives you arrays, which are just like Python lists but they act more like vectors</a:t>
            </a:r>
          </a:p>
          <a:p>
            <a:endParaRPr lang="en-US" baseline="0" dirty="0" smtClean="0"/>
          </a:p>
          <a:p>
            <a:r>
              <a:rPr lang="en-US" baseline="0" dirty="0" smtClean="0"/>
              <a:t>So recall that the + symbol allowed us to concatenate python lists. Well here we have a very similar object, but adding them is more like vector addition. I would not worry about </a:t>
            </a:r>
            <a:r>
              <a:rPr lang="en-US" baseline="0" dirty="0" err="1" smtClean="0"/>
              <a:t>numpy</a:t>
            </a:r>
            <a:r>
              <a:rPr lang="en-US" baseline="0" dirty="0" smtClean="0"/>
              <a:t> too much, as we won’t do much with it for now. Just take in the idea that we can accomplish some things that might be hard to code on our own, if we import modules.</a:t>
            </a:r>
          </a:p>
        </p:txBody>
      </p:sp>
      <p:sp>
        <p:nvSpPr>
          <p:cNvPr id="4" name="Slide Number Placeholder 3"/>
          <p:cNvSpPr>
            <a:spLocks noGrp="1"/>
          </p:cNvSpPr>
          <p:nvPr>
            <p:ph type="sldNum" sz="quarter" idx="10"/>
          </p:nvPr>
        </p:nvSpPr>
        <p:spPr/>
        <p:txBody>
          <a:bodyPr/>
          <a:lstStyle/>
          <a:p>
            <a:fld id="{D5E47DB2-CC18-E141-BE52-125B81D97111}" type="slidenum">
              <a:rPr lang="en-US" smtClean="0"/>
              <a:t>38</a:t>
            </a:fld>
            <a:endParaRPr lang="en-US"/>
          </a:p>
        </p:txBody>
      </p:sp>
    </p:spTree>
    <p:extLst>
      <p:ext uri="{BB962C8B-B14F-4D97-AF65-F5344CB8AC3E}">
        <p14:creationId xmlns:p14="http://schemas.microsoft.com/office/powerpoint/2010/main" val="2125858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39</a:t>
            </a:fld>
            <a:endParaRPr lang="en-US"/>
          </a:p>
        </p:txBody>
      </p:sp>
    </p:spTree>
    <p:extLst>
      <p:ext uri="{BB962C8B-B14F-4D97-AF65-F5344CB8AC3E}">
        <p14:creationId xmlns:p14="http://schemas.microsoft.com/office/powerpoint/2010/main" val="160921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say we want to get data from a website automatically, as a part of a program. There are multiple ways we can do this. One way, is to essentially visit the website [View Page source]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40</a:t>
            </a:fld>
            <a:endParaRPr lang="en-US"/>
          </a:p>
        </p:txBody>
      </p:sp>
    </p:spTree>
    <p:extLst>
      <p:ext uri="{BB962C8B-B14F-4D97-AF65-F5344CB8AC3E}">
        <p14:creationId xmlns:p14="http://schemas.microsoft.com/office/powerpoint/2010/main" val="123727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 have to filter through</a:t>
            </a:r>
            <a:r>
              <a:rPr lang="en-US" baseline="0" dirty="0" smtClean="0"/>
              <a:t> all this nastiness</a:t>
            </a:r>
            <a:r>
              <a:rPr lang="mr-IN" baseline="0" dirty="0" smtClean="0"/>
              <a:t>…</a:t>
            </a:r>
            <a:r>
              <a:rPr lang="en-US" baseline="0" dirty="0" smtClean="0"/>
              <a:t> to find exactly what I’m looking for. This is called </a:t>
            </a:r>
            <a:r>
              <a:rPr lang="en-US" baseline="0" dirty="0" err="1" smtClean="0"/>
              <a:t>webscraping</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41</a:t>
            </a:fld>
            <a:endParaRPr lang="en-US"/>
          </a:p>
        </p:txBody>
      </p:sp>
    </p:spTree>
    <p:extLst>
      <p:ext uri="{BB962C8B-B14F-4D97-AF65-F5344CB8AC3E}">
        <p14:creationId xmlns:p14="http://schemas.microsoft.com/office/powerpoint/2010/main" val="1241735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a:t>
            </a:r>
            <a:r>
              <a:rPr lang="mr-IN" dirty="0" smtClean="0"/>
              <a:t>–</a:t>
            </a:r>
            <a:r>
              <a:rPr lang="en-US" dirty="0" smtClean="0"/>
              <a:t> we are not the first people to think that this</a:t>
            </a:r>
            <a:r>
              <a:rPr lang="en-US" baseline="0" dirty="0" smtClean="0"/>
              <a:t> might be a good idea, so there are existing modules that we can use in order to do this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42</a:t>
            </a:fld>
            <a:endParaRPr lang="en-US"/>
          </a:p>
        </p:txBody>
      </p:sp>
    </p:spTree>
    <p:extLst>
      <p:ext uri="{BB962C8B-B14F-4D97-AF65-F5344CB8AC3E}">
        <p14:creationId xmlns:p14="http://schemas.microsoft.com/office/powerpoint/2010/main" val="1089830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we try to</a:t>
            </a:r>
            <a:r>
              <a:rPr lang="en-US" baseline="0" dirty="0" smtClean="0"/>
              <a:t> access a website hundreds of times per day, maybe even dozens of times a minute? </a:t>
            </a:r>
          </a:p>
          <a:p>
            <a:endParaRPr lang="en-US" baseline="0" dirty="0" smtClean="0"/>
          </a:p>
          <a:p>
            <a:r>
              <a:rPr lang="en-US" baseline="0" dirty="0" smtClean="0"/>
              <a:t>What if I wanted to, say, download stock price data for hundreds of stocks each minute?</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43</a:t>
            </a:fld>
            <a:endParaRPr lang="en-US"/>
          </a:p>
        </p:txBody>
      </p:sp>
    </p:spTree>
    <p:extLst>
      <p:ext uri="{BB962C8B-B14F-4D97-AF65-F5344CB8AC3E}">
        <p14:creationId xmlns:p14="http://schemas.microsoft.com/office/powerpoint/2010/main" val="1144558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could cause the website to crash, and because of that, the server. Yahoo</a:t>
            </a:r>
            <a:r>
              <a:rPr lang="en-US" baseline="0" dirty="0" smtClean="0"/>
              <a:t> finance! Or whoever, might want to block my IP address.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44</a:t>
            </a:fld>
            <a:endParaRPr lang="en-US"/>
          </a:p>
        </p:txBody>
      </p:sp>
    </p:spTree>
    <p:extLst>
      <p:ext uri="{BB962C8B-B14F-4D97-AF65-F5344CB8AC3E}">
        <p14:creationId xmlns:p14="http://schemas.microsoft.com/office/powerpoint/2010/main" val="187107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half of this presentation today, we’ll try some stuff that is pretty task-specific. If you get lost, that’s fine. It’s tough material, and we will not be building off of what we cover in the second half.</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Is that cool?</a:t>
            </a:r>
          </a:p>
        </p:txBody>
      </p:sp>
      <p:sp>
        <p:nvSpPr>
          <p:cNvPr id="4" name="Slide Number Placeholder 3"/>
          <p:cNvSpPr>
            <a:spLocks noGrp="1"/>
          </p:cNvSpPr>
          <p:nvPr>
            <p:ph type="sldNum" sz="quarter" idx="10"/>
          </p:nvPr>
        </p:nvSpPr>
        <p:spPr/>
        <p:txBody>
          <a:bodyPr/>
          <a:lstStyle/>
          <a:p>
            <a:fld id="{D5E47DB2-CC18-E141-BE52-125B81D97111}" type="slidenum">
              <a:rPr lang="en-US" smtClean="0"/>
              <a:t>5</a:t>
            </a:fld>
            <a:endParaRPr lang="en-US"/>
          </a:p>
        </p:txBody>
      </p:sp>
    </p:spTree>
    <p:extLst>
      <p:ext uri="{BB962C8B-B14F-4D97-AF65-F5344CB8AC3E}">
        <p14:creationId xmlns:p14="http://schemas.microsoft.com/office/powerpoint/2010/main" val="591502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an alternative to that:</a:t>
            </a:r>
            <a:r>
              <a:rPr lang="en-US" baseline="0" dirty="0" smtClean="0"/>
              <a:t> APIs. Essentially, the company provides the data for you. Here’s how it works.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45</a:t>
            </a:fld>
            <a:endParaRPr lang="en-US"/>
          </a:p>
        </p:txBody>
      </p:sp>
    </p:spTree>
    <p:extLst>
      <p:ext uri="{BB962C8B-B14F-4D97-AF65-F5344CB8AC3E}">
        <p14:creationId xmlns:p14="http://schemas.microsoft.com/office/powerpoint/2010/main" val="1559941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number of advantages using an API</a:t>
            </a:r>
            <a:r>
              <a:rPr lang="en-US" baseline="0" dirty="0" smtClean="0"/>
              <a:t> may have over </a:t>
            </a:r>
            <a:r>
              <a:rPr lang="en-US" baseline="0" dirty="0" err="1" smtClean="0"/>
              <a:t>webscraping</a:t>
            </a:r>
            <a:r>
              <a:rPr lang="en-US" baseline="0" dirty="0" smtClean="0"/>
              <a:t>. In order to </a:t>
            </a:r>
            <a:r>
              <a:rPr lang="en-US" baseline="0" dirty="0" err="1" smtClean="0"/>
              <a:t>webscrape</a:t>
            </a:r>
            <a:r>
              <a:rPr lang="en-US" baseline="0" dirty="0" smtClean="0"/>
              <a:t>, you must know the structure of the website, but the website structure can change overnight, making your program useless. Usually, you will know ahead of time if an API gets discontinued; or if the way the data is stored changes, the API might even stay the same. </a:t>
            </a:r>
          </a:p>
          <a:p>
            <a:endParaRPr lang="en-US" baseline="0" dirty="0" smtClean="0"/>
          </a:p>
          <a:p>
            <a:r>
              <a:rPr lang="en-US" baseline="0" dirty="0" smtClean="0"/>
              <a:t>So it’s often better to work with the website / company, not against it. [Show examples]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46</a:t>
            </a:fld>
            <a:endParaRPr lang="en-US"/>
          </a:p>
        </p:txBody>
      </p:sp>
    </p:spTree>
    <p:extLst>
      <p:ext uri="{BB962C8B-B14F-4D97-AF65-F5344CB8AC3E}">
        <p14:creationId xmlns:p14="http://schemas.microsoft.com/office/powerpoint/2010/main" val="2034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Webscraping</a:t>
            </a:r>
            <a:r>
              <a:rPr lang="en-US" dirty="0" smtClean="0"/>
              <a:t>, still has it’s own advantages:</a:t>
            </a:r>
            <a:r>
              <a:rPr lang="en-US" baseline="0" dirty="0" smtClean="0"/>
              <a:t> </a:t>
            </a:r>
          </a:p>
          <a:p>
            <a:endParaRPr lang="en-US" baseline="0" dirty="0" smtClean="0"/>
          </a:p>
          <a:p>
            <a:r>
              <a:rPr lang="en-US" dirty="0" smtClean="0"/>
              <a:t>If you’re collecting</a:t>
            </a:r>
            <a:r>
              <a:rPr lang="en-US" baseline="0" dirty="0" smtClean="0"/>
              <a:t> data on a small scale, </a:t>
            </a:r>
            <a:r>
              <a:rPr lang="en-US" baseline="0" dirty="0" err="1" smtClean="0"/>
              <a:t>webscraping</a:t>
            </a:r>
            <a:r>
              <a:rPr lang="en-US" baseline="0" dirty="0" smtClean="0"/>
              <a:t> is usually not very problematic. For simple websites, </a:t>
            </a:r>
            <a:r>
              <a:rPr lang="en-US" baseline="0" dirty="0" err="1" smtClean="0"/>
              <a:t>webscraping</a:t>
            </a:r>
            <a:r>
              <a:rPr lang="en-US" baseline="0" dirty="0" smtClean="0"/>
              <a:t> can be easier than using the API. Some websites don’t have an API.</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47</a:t>
            </a:fld>
            <a:endParaRPr lang="en-US"/>
          </a:p>
        </p:txBody>
      </p:sp>
    </p:spTree>
    <p:extLst>
      <p:ext uri="{BB962C8B-B14F-4D97-AF65-F5344CB8AC3E}">
        <p14:creationId xmlns:p14="http://schemas.microsoft.com/office/powerpoint/2010/main" val="201590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opening up your</a:t>
            </a:r>
            <a:r>
              <a:rPr lang="en-US" baseline="0" dirty="0" smtClean="0"/>
              <a:t> loop exercises.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7</a:t>
            </a:fld>
            <a:endParaRPr lang="en-US"/>
          </a:p>
        </p:txBody>
      </p:sp>
    </p:spTree>
    <p:extLst>
      <p:ext uri="{BB962C8B-B14F-4D97-AF65-F5344CB8AC3E}">
        <p14:creationId xmlns:p14="http://schemas.microsoft.com/office/powerpoint/2010/main" val="150035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opening up your</a:t>
            </a:r>
            <a:r>
              <a:rPr lang="en-US" baseline="0" dirty="0" smtClean="0"/>
              <a:t> loop exercises.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8</a:t>
            </a:fld>
            <a:endParaRPr lang="en-US"/>
          </a:p>
        </p:txBody>
      </p:sp>
    </p:spTree>
    <p:extLst>
      <p:ext uri="{BB962C8B-B14F-4D97-AF65-F5344CB8AC3E}">
        <p14:creationId xmlns:p14="http://schemas.microsoft.com/office/powerpoint/2010/main" val="212371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functions. We’ve used them before. Now we’re going to take Python one step further,</a:t>
            </a:r>
            <a:r>
              <a:rPr lang="en-US" baseline="0" dirty="0" smtClean="0"/>
              <a:t> and build them ourselves.</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11</a:t>
            </a:fld>
            <a:endParaRPr lang="en-US"/>
          </a:p>
        </p:txBody>
      </p:sp>
    </p:spTree>
    <p:extLst>
      <p:ext uri="{BB962C8B-B14F-4D97-AF65-F5344CB8AC3E}">
        <p14:creationId xmlns:p14="http://schemas.microsoft.com/office/powerpoint/2010/main" val="192210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we want to do this?</a:t>
            </a:r>
            <a:r>
              <a:rPr lang="en-US" baseline="0" dirty="0" smtClean="0"/>
              <a:t> If we have a set of instructions that we think are particularly useful, we might want to use it multiple times.</a:t>
            </a:r>
          </a:p>
          <a:p>
            <a:endParaRPr lang="en-US" baseline="0" dirty="0" smtClean="0"/>
          </a:p>
          <a:p>
            <a:r>
              <a:rPr lang="en-US" baseline="0" dirty="0" smtClean="0"/>
              <a:t>We only have to write a function once, and then we can use it as many times as we like. </a:t>
            </a:r>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12</a:t>
            </a:fld>
            <a:endParaRPr lang="en-US"/>
          </a:p>
        </p:txBody>
      </p:sp>
    </p:spTree>
    <p:extLst>
      <p:ext uri="{BB962C8B-B14F-4D97-AF65-F5344CB8AC3E}">
        <p14:creationId xmlns:p14="http://schemas.microsoft.com/office/powerpoint/2010/main" val="626424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E47DB2-CC18-E141-BE52-125B81D97111}" type="slidenum">
              <a:rPr lang="en-US" smtClean="0"/>
              <a:t>14</a:t>
            </a:fld>
            <a:endParaRPr lang="en-US"/>
          </a:p>
        </p:txBody>
      </p:sp>
    </p:spTree>
    <p:extLst>
      <p:ext uri="{BB962C8B-B14F-4D97-AF65-F5344CB8AC3E}">
        <p14:creationId xmlns:p14="http://schemas.microsoft.com/office/powerpoint/2010/main" val="577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22DC03-900D-0641-A335-01901F259AAD}"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132140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2DC03-900D-0641-A335-01901F259AAD}"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57166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2DC03-900D-0641-A335-01901F259AAD}"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9571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2DC03-900D-0641-A335-01901F259AAD}"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38846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22DC03-900D-0641-A335-01901F259AAD}"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64806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22DC03-900D-0641-A335-01901F259AAD}"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208281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22DC03-900D-0641-A335-01901F259AAD}"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18531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22DC03-900D-0641-A335-01901F259AAD}"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92120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22DC03-900D-0641-A335-01901F259AAD}"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147774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2DC03-900D-0641-A335-01901F259AAD}"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86331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2DC03-900D-0641-A335-01901F259AAD}"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AAC806-54D7-1A48-BC29-80CB3FEF65DC}" type="slidenum">
              <a:rPr lang="en-US" smtClean="0"/>
              <a:t>‹#›</a:t>
            </a:fld>
            <a:endParaRPr lang="en-US"/>
          </a:p>
        </p:txBody>
      </p:sp>
    </p:spTree>
    <p:extLst>
      <p:ext uri="{BB962C8B-B14F-4D97-AF65-F5344CB8AC3E}">
        <p14:creationId xmlns:p14="http://schemas.microsoft.com/office/powerpoint/2010/main" val="13741066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2DC03-900D-0641-A335-01901F259AAD}"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AC806-54D7-1A48-BC29-80CB3FEF65DC}" type="slidenum">
              <a:rPr lang="en-US" smtClean="0"/>
              <a:t>‹#›</a:t>
            </a:fld>
            <a:endParaRPr lang="en-US"/>
          </a:p>
        </p:txBody>
      </p:sp>
    </p:spTree>
    <p:extLst>
      <p:ext uri="{BB962C8B-B14F-4D97-AF65-F5344CB8AC3E}">
        <p14:creationId xmlns:p14="http://schemas.microsoft.com/office/powerpoint/2010/main" val="108870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youtube.com/watch?v=s7wmiS2mSXY&amp;t=0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s.google.com/youtube/v3/docs/" TargetMode="External"/><Relationship Id="rId4" Type="http://schemas.openxmlformats.org/officeDocument/2006/relationships/hyperlink" Target="https://www.alphavantage.co/" TargetMode="External"/><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45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4881" y="2455816"/>
            <a:ext cx="9229725" cy="1569660"/>
          </a:xfrm>
          <a:prstGeom prst="rect">
            <a:avLst/>
          </a:prstGeom>
          <a:noFill/>
        </p:spPr>
        <p:txBody>
          <a:bodyPr wrap="square" rtlCol="0">
            <a:spAutoFit/>
          </a:bodyPr>
          <a:lstStyle/>
          <a:p>
            <a:pPr algn="ctr"/>
            <a:r>
              <a:rPr lang="en-US" sz="9600" b="1" dirty="0" smtClean="0"/>
              <a:t>Functions!</a:t>
            </a:r>
            <a:endParaRPr lang="en-US" sz="9600" b="1" dirty="0"/>
          </a:p>
        </p:txBody>
      </p:sp>
    </p:spTree>
    <p:extLst>
      <p:ext uri="{BB962C8B-B14F-4D97-AF65-F5344CB8AC3E}">
        <p14:creationId xmlns:p14="http://schemas.microsoft.com/office/powerpoint/2010/main" val="53558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912" y="428625"/>
            <a:ext cx="7113597" cy="6265863"/>
          </a:xfrm>
          <a:prstGeom prst="rect">
            <a:avLst/>
          </a:prstGeom>
        </p:spPr>
      </p:pic>
      <p:sp>
        <p:nvSpPr>
          <p:cNvPr id="3" name="Freeform 2"/>
          <p:cNvSpPr/>
          <p:nvPr/>
        </p:nvSpPr>
        <p:spPr>
          <a:xfrm>
            <a:off x="5777710" y="4193175"/>
            <a:ext cx="3320909" cy="847861"/>
          </a:xfrm>
          <a:custGeom>
            <a:avLst/>
            <a:gdLst>
              <a:gd name="connsiteX0" fmla="*/ 464493 w 3320909"/>
              <a:gd name="connsiteY0" fmla="*/ 1400175 h 1557337"/>
              <a:gd name="connsiteX1" fmla="*/ 3293418 w 3320909"/>
              <a:gd name="connsiteY1" fmla="*/ 1385887 h 1557337"/>
              <a:gd name="connsiteX2" fmla="*/ 3279130 w 3320909"/>
              <a:gd name="connsiteY2" fmla="*/ 1185862 h 1557337"/>
              <a:gd name="connsiteX3" fmla="*/ 3193405 w 3320909"/>
              <a:gd name="connsiteY3" fmla="*/ 957262 h 1557337"/>
              <a:gd name="connsiteX4" fmla="*/ 3136255 w 3320909"/>
              <a:gd name="connsiteY4" fmla="*/ 828675 h 1557337"/>
              <a:gd name="connsiteX5" fmla="*/ 3021955 w 3320909"/>
              <a:gd name="connsiteY5" fmla="*/ 600075 h 1557337"/>
              <a:gd name="connsiteX6" fmla="*/ 2907655 w 3320909"/>
              <a:gd name="connsiteY6" fmla="*/ 385762 h 1557337"/>
              <a:gd name="connsiteX7" fmla="*/ 2850505 w 3320909"/>
              <a:gd name="connsiteY7" fmla="*/ 328612 h 1557337"/>
              <a:gd name="connsiteX8" fmla="*/ 2807643 w 3320909"/>
              <a:gd name="connsiteY8" fmla="*/ 271462 h 1557337"/>
              <a:gd name="connsiteX9" fmla="*/ 2693343 w 3320909"/>
              <a:gd name="connsiteY9" fmla="*/ 171450 h 1557337"/>
              <a:gd name="connsiteX10" fmla="*/ 2621905 w 3320909"/>
              <a:gd name="connsiteY10" fmla="*/ 128587 h 1557337"/>
              <a:gd name="connsiteX11" fmla="*/ 2564755 w 3320909"/>
              <a:gd name="connsiteY11" fmla="*/ 85725 h 1557337"/>
              <a:gd name="connsiteX12" fmla="*/ 2421880 w 3320909"/>
              <a:gd name="connsiteY12" fmla="*/ 42862 h 1557337"/>
              <a:gd name="connsiteX13" fmla="*/ 2250430 w 3320909"/>
              <a:gd name="connsiteY13" fmla="*/ 14287 h 1557337"/>
              <a:gd name="connsiteX14" fmla="*/ 2164705 w 3320909"/>
              <a:gd name="connsiteY14" fmla="*/ 0 h 1557337"/>
              <a:gd name="connsiteX15" fmla="*/ 1350318 w 3320909"/>
              <a:gd name="connsiteY15" fmla="*/ 42862 h 1557337"/>
              <a:gd name="connsiteX16" fmla="*/ 1193155 w 3320909"/>
              <a:gd name="connsiteY16" fmla="*/ 85725 h 1557337"/>
              <a:gd name="connsiteX17" fmla="*/ 1064568 w 3320909"/>
              <a:gd name="connsiteY17" fmla="*/ 114300 h 1557337"/>
              <a:gd name="connsiteX18" fmla="*/ 964555 w 3320909"/>
              <a:gd name="connsiteY18" fmla="*/ 157162 h 1557337"/>
              <a:gd name="connsiteX19" fmla="*/ 821680 w 3320909"/>
              <a:gd name="connsiteY19" fmla="*/ 200025 h 1557337"/>
              <a:gd name="connsiteX20" fmla="*/ 607368 w 3320909"/>
              <a:gd name="connsiteY20" fmla="*/ 271462 h 1557337"/>
              <a:gd name="connsiteX21" fmla="*/ 521643 w 3320909"/>
              <a:gd name="connsiteY21" fmla="*/ 314325 h 1557337"/>
              <a:gd name="connsiteX22" fmla="*/ 378768 w 3320909"/>
              <a:gd name="connsiteY22" fmla="*/ 371475 h 1557337"/>
              <a:gd name="connsiteX23" fmla="*/ 207318 w 3320909"/>
              <a:gd name="connsiteY23" fmla="*/ 457200 h 1557337"/>
              <a:gd name="connsiteX24" fmla="*/ 107305 w 3320909"/>
              <a:gd name="connsiteY24" fmla="*/ 528637 h 1557337"/>
              <a:gd name="connsiteX25" fmla="*/ 50155 w 3320909"/>
              <a:gd name="connsiteY25" fmla="*/ 642937 h 1557337"/>
              <a:gd name="connsiteX26" fmla="*/ 35868 w 3320909"/>
              <a:gd name="connsiteY26" fmla="*/ 728662 h 1557337"/>
              <a:gd name="connsiteX27" fmla="*/ 21580 w 3320909"/>
              <a:gd name="connsiteY27" fmla="*/ 800100 h 1557337"/>
              <a:gd name="connsiteX28" fmla="*/ 164455 w 3320909"/>
              <a:gd name="connsiteY28" fmla="*/ 1385887 h 1557337"/>
              <a:gd name="connsiteX29" fmla="*/ 207318 w 3320909"/>
              <a:gd name="connsiteY29" fmla="*/ 1400175 h 1557337"/>
              <a:gd name="connsiteX30" fmla="*/ 307330 w 3320909"/>
              <a:gd name="connsiteY30" fmla="*/ 1471612 h 1557337"/>
              <a:gd name="connsiteX31" fmla="*/ 350193 w 3320909"/>
              <a:gd name="connsiteY31" fmla="*/ 1485900 h 1557337"/>
              <a:gd name="connsiteX32" fmla="*/ 435918 w 3320909"/>
              <a:gd name="connsiteY32" fmla="*/ 1528762 h 1557337"/>
              <a:gd name="connsiteX33" fmla="*/ 550218 w 3320909"/>
              <a:gd name="connsiteY33" fmla="*/ 1557337 h 1557337"/>
              <a:gd name="connsiteX34" fmla="*/ 707380 w 3320909"/>
              <a:gd name="connsiteY34" fmla="*/ 1543050 h 1557337"/>
              <a:gd name="connsiteX35" fmla="*/ 793105 w 3320909"/>
              <a:gd name="connsiteY35" fmla="*/ 1514475 h 1557337"/>
              <a:gd name="connsiteX36" fmla="*/ 878830 w 3320909"/>
              <a:gd name="connsiteY36" fmla="*/ 1457325 h 1557337"/>
              <a:gd name="connsiteX37" fmla="*/ 921693 w 3320909"/>
              <a:gd name="connsiteY37" fmla="*/ 1443037 h 155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0909" h="1557337">
                <a:moveTo>
                  <a:pt x="464493" y="1400175"/>
                </a:moveTo>
                <a:cubicBezTo>
                  <a:pt x="1431838" y="1538363"/>
                  <a:pt x="1427987" y="1542976"/>
                  <a:pt x="3293418" y="1385887"/>
                </a:cubicBezTo>
                <a:cubicBezTo>
                  <a:pt x="3360027" y="1380278"/>
                  <a:pt x="3285468" y="1252406"/>
                  <a:pt x="3279130" y="1185862"/>
                </a:cubicBezTo>
                <a:cubicBezTo>
                  <a:pt x="3265228" y="1039888"/>
                  <a:pt x="3270541" y="1111533"/>
                  <a:pt x="3193405" y="957262"/>
                </a:cubicBezTo>
                <a:cubicBezTo>
                  <a:pt x="3172428" y="915309"/>
                  <a:pt x="3156552" y="870961"/>
                  <a:pt x="3136255" y="828675"/>
                </a:cubicBezTo>
                <a:cubicBezTo>
                  <a:pt x="3099389" y="751870"/>
                  <a:pt x="3060055" y="676275"/>
                  <a:pt x="3021955" y="600075"/>
                </a:cubicBezTo>
                <a:cubicBezTo>
                  <a:pt x="2999743" y="555652"/>
                  <a:pt x="2938968" y="428817"/>
                  <a:pt x="2907655" y="385762"/>
                </a:cubicBezTo>
                <a:cubicBezTo>
                  <a:pt x="2891809" y="363974"/>
                  <a:pt x="2868246" y="348887"/>
                  <a:pt x="2850505" y="328612"/>
                </a:cubicBezTo>
                <a:cubicBezTo>
                  <a:pt x="2834824" y="310691"/>
                  <a:pt x="2823324" y="289383"/>
                  <a:pt x="2807643" y="271462"/>
                </a:cubicBezTo>
                <a:cubicBezTo>
                  <a:pt x="2771433" y="230079"/>
                  <a:pt x="2738655" y="201658"/>
                  <a:pt x="2693343" y="171450"/>
                </a:cubicBezTo>
                <a:cubicBezTo>
                  <a:pt x="2670237" y="156046"/>
                  <a:pt x="2645011" y="143991"/>
                  <a:pt x="2621905" y="128587"/>
                </a:cubicBezTo>
                <a:cubicBezTo>
                  <a:pt x="2602092" y="115378"/>
                  <a:pt x="2585571" y="97289"/>
                  <a:pt x="2564755" y="85725"/>
                </a:cubicBezTo>
                <a:cubicBezTo>
                  <a:pt x="2515668" y="58455"/>
                  <a:pt x="2475954" y="52405"/>
                  <a:pt x="2421880" y="42862"/>
                </a:cubicBezTo>
                <a:lnTo>
                  <a:pt x="2250430" y="14287"/>
                </a:lnTo>
                <a:lnTo>
                  <a:pt x="2164705" y="0"/>
                </a:lnTo>
                <a:cubicBezTo>
                  <a:pt x="1893243" y="14287"/>
                  <a:pt x="1621104" y="18969"/>
                  <a:pt x="1350318" y="42862"/>
                </a:cubicBezTo>
                <a:cubicBezTo>
                  <a:pt x="1296227" y="47635"/>
                  <a:pt x="1245835" y="72555"/>
                  <a:pt x="1193155" y="85725"/>
                </a:cubicBezTo>
                <a:cubicBezTo>
                  <a:pt x="1150558" y="96374"/>
                  <a:pt x="1106477" y="101203"/>
                  <a:pt x="1064568" y="114300"/>
                </a:cubicBezTo>
                <a:cubicBezTo>
                  <a:pt x="1029949" y="125118"/>
                  <a:pt x="998642" y="144767"/>
                  <a:pt x="964555" y="157162"/>
                </a:cubicBezTo>
                <a:cubicBezTo>
                  <a:pt x="800017" y="216994"/>
                  <a:pt x="1045936" y="106586"/>
                  <a:pt x="821680" y="200025"/>
                </a:cubicBezTo>
                <a:cubicBezTo>
                  <a:pt x="643113" y="274427"/>
                  <a:pt x="840766" y="219596"/>
                  <a:pt x="607368" y="271462"/>
                </a:cubicBezTo>
                <a:cubicBezTo>
                  <a:pt x="578793" y="285750"/>
                  <a:pt x="550912" y="301520"/>
                  <a:pt x="521643" y="314325"/>
                </a:cubicBezTo>
                <a:cubicBezTo>
                  <a:pt x="474650" y="334885"/>
                  <a:pt x="422752" y="345085"/>
                  <a:pt x="378768" y="371475"/>
                </a:cubicBezTo>
                <a:cubicBezTo>
                  <a:pt x="207567" y="474193"/>
                  <a:pt x="422532" y="349592"/>
                  <a:pt x="207318" y="457200"/>
                </a:cubicBezTo>
                <a:cubicBezTo>
                  <a:pt x="186425" y="467646"/>
                  <a:pt x="120250" y="518928"/>
                  <a:pt x="107305" y="528637"/>
                </a:cubicBezTo>
                <a:cubicBezTo>
                  <a:pt x="77105" y="573937"/>
                  <a:pt x="66286" y="583789"/>
                  <a:pt x="50155" y="642937"/>
                </a:cubicBezTo>
                <a:cubicBezTo>
                  <a:pt x="42533" y="670885"/>
                  <a:pt x="41050" y="700160"/>
                  <a:pt x="35868" y="728662"/>
                </a:cubicBezTo>
                <a:cubicBezTo>
                  <a:pt x="31524" y="752555"/>
                  <a:pt x="26343" y="776287"/>
                  <a:pt x="21580" y="800100"/>
                </a:cubicBezTo>
                <a:cubicBezTo>
                  <a:pt x="27364" y="996751"/>
                  <a:pt x="-88618" y="1301528"/>
                  <a:pt x="164455" y="1385887"/>
                </a:cubicBezTo>
                <a:lnTo>
                  <a:pt x="207318" y="1400175"/>
                </a:lnTo>
                <a:cubicBezTo>
                  <a:pt x="240655" y="1423987"/>
                  <a:pt x="272200" y="1450534"/>
                  <a:pt x="307330" y="1471612"/>
                </a:cubicBezTo>
                <a:cubicBezTo>
                  <a:pt x="320244" y="1479361"/>
                  <a:pt x="336722" y="1479165"/>
                  <a:pt x="350193" y="1485900"/>
                </a:cubicBezTo>
                <a:cubicBezTo>
                  <a:pt x="428225" y="1524917"/>
                  <a:pt x="356908" y="1507214"/>
                  <a:pt x="435918" y="1528762"/>
                </a:cubicBezTo>
                <a:cubicBezTo>
                  <a:pt x="473807" y="1539095"/>
                  <a:pt x="550218" y="1557337"/>
                  <a:pt x="550218" y="1557337"/>
                </a:cubicBezTo>
                <a:cubicBezTo>
                  <a:pt x="602605" y="1552575"/>
                  <a:pt x="655577" y="1552192"/>
                  <a:pt x="707380" y="1543050"/>
                </a:cubicBezTo>
                <a:cubicBezTo>
                  <a:pt x="737042" y="1537816"/>
                  <a:pt x="793105" y="1514475"/>
                  <a:pt x="793105" y="1514475"/>
                </a:cubicBezTo>
                <a:cubicBezTo>
                  <a:pt x="821680" y="1495425"/>
                  <a:pt x="846250" y="1468185"/>
                  <a:pt x="878830" y="1457325"/>
                </a:cubicBezTo>
                <a:lnTo>
                  <a:pt x="921693" y="1443037"/>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5788670" y="338138"/>
            <a:ext cx="3320909" cy="1557337"/>
          </a:xfrm>
          <a:custGeom>
            <a:avLst/>
            <a:gdLst>
              <a:gd name="connsiteX0" fmla="*/ 464493 w 3320909"/>
              <a:gd name="connsiteY0" fmla="*/ 1400175 h 1557337"/>
              <a:gd name="connsiteX1" fmla="*/ 3293418 w 3320909"/>
              <a:gd name="connsiteY1" fmla="*/ 1385887 h 1557337"/>
              <a:gd name="connsiteX2" fmla="*/ 3279130 w 3320909"/>
              <a:gd name="connsiteY2" fmla="*/ 1185862 h 1557337"/>
              <a:gd name="connsiteX3" fmla="*/ 3193405 w 3320909"/>
              <a:gd name="connsiteY3" fmla="*/ 957262 h 1557337"/>
              <a:gd name="connsiteX4" fmla="*/ 3136255 w 3320909"/>
              <a:gd name="connsiteY4" fmla="*/ 828675 h 1557337"/>
              <a:gd name="connsiteX5" fmla="*/ 3021955 w 3320909"/>
              <a:gd name="connsiteY5" fmla="*/ 600075 h 1557337"/>
              <a:gd name="connsiteX6" fmla="*/ 2907655 w 3320909"/>
              <a:gd name="connsiteY6" fmla="*/ 385762 h 1557337"/>
              <a:gd name="connsiteX7" fmla="*/ 2850505 w 3320909"/>
              <a:gd name="connsiteY7" fmla="*/ 328612 h 1557337"/>
              <a:gd name="connsiteX8" fmla="*/ 2807643 w 3320909"/>
              <a:gd name="connsiteY8" fmla="*/ 271462 h 1557337"/>
              <a:gd name="connsiteX9" fmla="*/ 2693343 w 3320909"/>
              <a:gd name="connsiteY9" fmla="*/ 171450 h 1557337"/>
              <a:gd name="connsiteX10" fmla="*/ 2621905 w 3320909"/>
              <a:gd name="connsiteY10" fmla="*/ 128587 h 1557337"/>
              <a:gd name="connsiteX11" fmla="*/ 2564755 w 3320909"/>
              <a:gd name="connsiteY11" fmla="*/ 85725 h 1557337"/>
              <a:gd name="connsiteX12" fmla="*/ 2421880 w 3320909"/>
              <a:gd name="connsiteY12" fmla="*/ 42862 h 1557337"/>
              <a:gd name="connsiteX13" fmla="*/ 2250430 w 3320909"/>
              <a:gd name="connsiteY13" fmla="*/ 14287 h 1557337"/>
              <a:gd name="connsiteX14" fmla="*/ 2164705 w 3320909"/>
              <a:gd name="connsiteY14" fmla="*/ 0 h 1557337"/>
              <a:gd name="connsiteX15" fmla="*/ 1350318 w 3320909"/>
              <a:gd name="connsiteY15" fmla="*/ 42862 h 1557337"/>
              <a:gd name="connsiteX16" fmla="*/ 1193155 w 3320909"/>
              <a:gd name="connsiteY16" fmla="*/ 85725 h 1557337"/>
              <a:gd name="connsiteX17" fmla="*/ 1064568 w 3320909"/>
              <a:gd name="connsiteY17" fmla="*/ 114300 h 1557337"/>
              <a:gd name="connsiteX18" fmla="*/ 964555 w 3320909"/>
              <a:gd name="connsiteY18" fmla="*/ 157162 h 1557337"/>
              <a:gd name="connsiteX19" fmla="*/ 821680 w 3320909"/>
              <a:gd name="connsiteY19" fmla="*/ 200025 h 1557337"/>
              <a:gd name="connsiteX20" fmla="*/ 607368 w 3320909"/>
              <a:gd name="connsiteY20" fmla="*/ 271462 h 1557337"/>
              <a:gd name="connsiteX21" fmla="*/ 521643 w 3320909"/>
              <a:gd name="connsiteY21" fmla="*/ 314325 h 1557337"/>
              <a:gd name="connsiteX22" fmla="*/ 378768 w 3320909"/>
              <a:gd name="connsiteY22" fmla="*/ 371475 h 1557337"/>
              <a:gd name="connsiteX23" fmla="*/ 207318 w 3320909"/>
              <a:gd name="connsiteY23" fmla="*/ 457200 h 1557337"/>
              <a:gd name="connsiteX24" fmla="*/ 107305 w 3320909"/>
              <a:gd name="connsiteY24" fmla="*/ 528637 h 1557337"/>
              <a:gd name="connsiteX25" fmla="*/ 50155 w 3320909"/>
              <a:gd name="connsiteY25" fmla="*/ 642937 h 1557337"/>
              <a:gd name="connsiteX26" fmla="*/ 35868 w 3320909"/>
              <a:gd name="connsiteY26" fmla="*/ 728662 h 1557337"/>
              <a:gd name="connsiteX27" fmla="*/ 21580 w 3320909"/>
              <a:gd name="connsiteY27" fmla="*/ 800100 h 1557337"/>
              <a:gd name="connsiteX28" fmla="*/ 164455 w 3320909"/>
              <a:gd name="connsiteY28" fmla="*/ 1385887 h 1557337"/>
              <a:gd name="connsiteX29" fmla="*/ 207318 w 3320909"/>
              <a:gd name="connsiteY29" fmla="*/ 1400175 h 1557337"/>
              <a:gd name="connsiteX30" fmla="*/ 307330 w 3320909"/>
              <a:gd name="connsiteY30" fmla="*/ 1471612 h 1557337"/>
              <a:gd name="connsiteX31" fmla="*/ 350193 w 3320909"/>
              <a:gd name="connsiteY31" fmla="*/ 1485900 h 1557337"/>
              <a:gd name="connsiteX32" fmla="*/ 435918 w 3320909"/>
              <a:gd name="connsiteY32" fmla="*/ 1528762 h 1557337"/>
              <a:gd name="connsiteX33" fmla="*/ 550218 w 3320909"/>
              <a:gd name="connsiteY33" fmla="*/ 1557337 h 1557337"/>
              <a:gd name="connsiteX34" fmla="*/ 707380 w 3320909"/>
              <a:gd name="connsiteY34" fmla="*/ 1543050 h 1557337"/>
              <a:gd name="connsiteX35" fmla="*/ 793105 w 3320909"/>
              <a:gd name="connsiteY35" fmla="*/ 1514475 h 1557337"/>
              <a:gd name="connsiteX36" fmla="*/ 878830 w 3320909"/>
              <a:gd name="connsiteY36" fmla="*/ 1457325 h 1557337"/>
              <a:gd name="connsiteX37" fmla="*/ 921693 w 3320909"/>
              <a:gd name="connsiteY37" fmla="*/ 1443037 h 155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0909" h="1557337">
                <a:moveTo>
                  <a:pt x="464493" y="1400175"/>
                </a:moveTo>
                <a:cubicBezTo>
                  <a:pt x="1431838" y="1538363"/>
                  <a:pt x="1427987" y="1542976"/>
                  <a:pt x="3293418" y="1385887"/>
                </a:cubicBezTo>
                <a:cubicBezTo>
                  <a:pt x="3360027" y="1380278"/>
                  <a:pt x="3285468" y="1252406"/>
                  <a:pt x="3279130" y="1185862"/>
                </a:cubicBezTo>
                <a:cubicBezTo>
                  <a:pt x="3265228" y="1039888"/>
                  <a:pt x="3270541" y="1111533"/>
                  <a:pt x="3193405" y="957262"/>
                </a:cubicBezTo>
                <a:cubicBezTo>
                  <a:pt x="3172428" y="915309"/>
                  <a:pt x="3156552" y="870961"/>
                  <a:pt x="3136255" y="828675"/>
                </a:cubicBezTo>
                <a:cubicBezTo>
                  <a:pt x="3099389" y="751870"/>
                  <a:pt x="3060055" y="676275"/>
                  <a:pt x="3021955" y="600075"/>
                </a:cubicBezTo>
                <a:cubicBezTo>
                  <a:pt x="2999743" y="555652"/>
                  <a:pt x="2938968" y="428817"/>
                  <a:pt x="2907655" y="385762"/>
                </a:cubicBezTo>
                <a:cubicBezTo>
                  <a:pt x="2891809" y="363974"/>
                  <a:pt x="2868246" y="348887"/>
                  <a:pt x="2850505" y="328612"/>
                </a:cubicBezTo>
                <a:cubicBezTo>
                  <a:pt x="2834824" y="310691"/>
                  <a:pt x="2823324" y="289383"/>
                  <a:pt x="2807643" y="271462"/>
                </a:cubicBezTo>
                <a:cubicBezTo>
                  <a:pt x="2771433" y="230079"/>
                  <a:pt x="2738655" y="201658"/>
                  <a:pt x="2693343" y="171450"/>
                </a:cubicBezTo>
                <a:cubicBezTo>
                  <a:pt x="2670237" y="156046"/>
                  <a:pt x="2645011" y="143991"/>
                  <a:pt x="2621905" y="128587"/>
                </a:cubicBezTo>
                <a:cubicBezTo>
                  <a:pt x="2602092" y="115378"/>
                  <a:pt x="2585571" y="97289"/>
                  <a:pt x="2564755" y="85725"/>
                </a:cubicBezTo>
                <a:cubicBezTo>
                  <a:pt x="2515668" y="58455"/>
                  <a:pt x="2475954" y="52405"/>
                  <a:pt x="2421880" y="42862"/>
                </a:cubicBezTo>
                <a:lnTo>
                  <a:pt x="2250430" y="14287"/>
                </a:lnTo>
                <a:lnTo>
                  <a:pt x="2164705" y="0"/>
                </a:lnTo>
                <a:cubicBezTo>
                  <a:pt x="1893243" y="14287"/>
                  <a:pt x="1621104" y="18969"/>
                  <a:pt x="1350318" y="42862"/>
                </a:cubicBezTo>
                <a:cubicBezTo>
                  <a:pt x="1296227" y="47635"/>
                  <a:pt x="1245835" y="72555"/>
                  <a:pt x="1193155" y="85725"/>
                </a:cubicBezTo>
                <a:cubicBezTo>
                  <a:pt x="1150558" y="96374"/>
                  <a:pt x="1106477" y="101203"/>
                  <a:pt x="1064568" y="114300"/>
                </a:cubicBezTo>
                <a:cubicBezTo>
                  <a:pt x="1029949" y="125118"/>
                  <a:pt x="998642" y="144767"/>
                  <a:pt x="964555" y="157162"/>
                </a:cubicBezTo>
                <a:cubicBezTo>
                  <a:pt x="800017" y="216994"/>
                  <a:pt x="1045936" y="106586"/>
                  <a:pt x="821680" y="200025"/>
                </a:cubicBezTo>
                <a:cubicBezTo>
                  <a:pt x="643113" y="274427"/>
                  <a:pt x="840766" y="219596"/>
                  <a:pt x="607368" y="271462"/>
                </a:cubicBezTo>
                <a:cubicBezTo>
                  <a:pt x="578793" y="285750"/>
                  <a:pt x="550912" y="301520"/>
                  <a:pt x="521643" y="314325"/>
                </a:cubicBezTo>
                <a:cubicBezTo>
                  <a:pt x="474650" y="334885"/>
                  <a:pt x="422752" y="345085"/>
                  <a:pt x="378768" y="371475"/>
                </a:cubicBezTo>
                <a:cubicBezTo>
                  <a:pt x="207567" y="474193"/>
                  <a:pt x="422532" y="349592"/>
                  <a:pt x="207318" y="457200"/>
                </a:cubicBezTo>
                <a:cubicBezTo>
                  <a:pt x="186425" y="467646"/>
                  <a:pt x="120250" y="518928"/>
                  <a:pt x="107305" y="528637"/>
                </a:cubicBezTo>
                <a:cubicBezTo>
                  <a:pt x="77105" y="573937"/>
                  <a:pt x="66286" y="583789"/>
                  <a:pt x="50155" y="642937"/>
                </a:cubicBezTo>
                <a:cubicBezTo>
                  <a:pt x="42533" y="670885"/>
                  <a:pt x="41050" y="700160"/>
                  <a:pt x="35868" y="728662"/>
                </a:cubicBezTo>
                <a:cubicBezTo>
                  <a:pt x="31524" y="752555"/>
                  <a:pt x="26343" y="776287"/>
                  <a:pt x="21580" y="800100"/>
                </a:cubicBezTo>
                <a:cubicBezTo>
                  <a:pt x="27364" y="996751"/>
                  <a:pt x="-88618" y="1301528"/>
                  <a:pt x="164455" y="1385887"/>
                </a:cubicBezTo>
                <a:lnTo>
                  <a:pt x="207318" y="1400175"/>
                </a:lnTo>
                <a:cubicBezTo>
                  <a:pt x="240655" y="1423987"/>
                  <a:pt x="272200" y="1450534"/>
                  <a:pt x="307330" y="1471612"/>
                </a:cubicBezTo>
                <a:cubicBezTo>
                  <a:pt x="320244" y="1479361"/>
                  <a:pt x="336722" y="1479165"/>
                  <a:pt x="350193" y="1485900"/>
                </a:cubicBezTo>
                <a:cubicBezTo>
                  <a:pt x="428225" y="1524917"/>
                  <a:pt x="356908" y="1507214"/>
                  <a:pt x="435918" y="1528762"/>
                </a:cubicBezTo>
                <a:cubicBezTo>
                  <a:pt x="473807" y="1539095"/>
                  <a:pt x="550218" y="1557337"/>
                  <a:pt x="550218" y="1557337"/>
                </a:cubicBezTo>
                <a:cubicBezTo>
                  <a:pt x="602605" y="1552575"/>
                  <a:pt x="655577" y="1552192"/>
                  <a:pt x="707380" y="1543050"/>
                </a:cubicBezTo>
                <a:cubicBezTo>
                  <a:pt x="737042" y="1537816"/>
                  <a:pt x="793105" y="1514475"/>
                  <a:pt x="793105" y="1514475"/>
                </a:cubicBezTo>
                <a:cubicBezTo>
                  <a:pt x="821680" y="1495425"/>
                  <a:pt x="846250" y="1468185"/>
                  <a:pt x="878830" y="1457325"/>
                </a:cubicBezTo>
                <a:lnTo>
                  <a:pt x="921693" y="1443037"/>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07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2731"/>
            <a:ext cx="2965269" cy="2965269"/>
          </a:xfrm>
          <a:prstGeom prst="rect">
            <a:avLst/>
          </a:prstGeom>
        </p:spPr>
      </p:pic>
      <p:sp>
        <p:nvSpPr>
          <p:cNvPr id="4" name="TextBox 3"/>
          <p:cNvSpPr txBox="1"/>
          <p:nvPr/>
        </p:nvSpPr>
        <p:spPr>
          <a:xfrm>
            <a:off x="1514881" y="274319"/>
            <a:ext cx="9229725" cy="2308324"/>
          </a:xfrm>
          <a:prstGeom prst="rect">
            <a:avLst/>
          </a:prstGeom>
          <a:noFill/>
        </p:spPr>
        <p:txBody>
          <a:bodyPr wrap="square" rtlCol="0">
            <a:spAutoFit/>
          </a:bodyPr>
          <a:lstStyle/>
          <a:p>
            <a:pPr algn="ctr"/>
            <a:r>
              <a:rPr lang="en-US" sz="7200" b="1" dirty="0" smtClean="0"/>
              <a:t>Writing a function. Why?</a:t>
            </a:r>
            <a:endParaRPr lang="en-US" sz="7200" b="1" dirty="0"/>
          </a:p>
        </p:txBody>
      </p:sp>
    </p:spTree>
    <p:extLst>
      <p:ext uri="{BB962C8B-B14F-4D97-AF65-F5344CB8AC3E}">
        <p14:creationId xmlns:p14="http://schemas.microsoft.com/office/powerpoint/2010/main" val="147050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4881" y="274319"/>
            <a:ext cx="9229725" cy="3908762"/>
          </a:xfrm>
          <a:prstGeom prst="rect">
            <a:avLst/>
          </a:prstGeom>
          <a:noFill/>
        </p:spPr>
        <p:txBody>
          <a:bodyPr wrap="square" rtlCol="0">
            <a:spAutoFit/>
          </a:bodyPr>
          <a:lstStyle/>
          <a:p>
            <a:pPr algn="ctr"/>
            <a:r>
              <a:rPr lang="en-US" sz="7200" b="1" dirty="0" smtClean="0"/>
              <a:t>Example:</a:t>
            </a:r>
          </a:p>
          <a:p>
            <a:pPr algn="ctr"/>
            <a:endParaRPr lang="en-US" sz="7200" b="1" dirty="0"/>
          </a:p>
          <a:p>
            <a:pPr algn="ctr"/>
            <a:r>
              <a:rPr lang="en-US" sz="5200" b="1" dirty="0" smtClean="0"/>
              <a:t>- Write a Program that checks if two lists are anagrams</a:t>
            </a:r>
            <a:endParaRPr lang="en-US" sz="5200" b="1" dirty="0"/>
          </a:p>
        </p:txBody>
      </p:sp>
    </p:spTree>
    <p:extLst>
      <p:ext uri="{BB962C8B-B14F-4D97-AF65-F5344CB8AC3E}">
        <p14:creationId xmlns:p14="http://schemas.microsoft.com/office/powerpoint/2010/main" val="136939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334" y="187625"/>
            <a:ext cx="9493684" cy="1692771"/>
          </a:xfrm>
          <a:prstGeom prst="rect">
            <a:avLst/>
          </a:prstGeom>
        </p:spPr>
        <p:txBody>
          <a:bodyPr wrap="square">
            <a:spAutoFit/>
          </a:bodyPr>
          <a:lstStyle/>
          <a:p>
            <a:r>
              <a:rPr lang="en-US" sz="5200" b="1" smtClean="0"/>
              <a:t>Write a Program that checks if two lists are anagrams</a:t>
            </a:r>
            <a:endParaRPr lang="en-US" sz="5200"/>
          </a:p>
        </p:txBody>
      </p:sp>
    </p:spTree>
    <p:extLst>
      <p:ext uri="{BB962C8B-B14F-4D97-AF65-F5344CB8AC3E}">
        <p14:creationId xmlns:p14="http://schemas.microsoft.com/office/powerpoint/2010/main" val="23449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334" y="187625"/>
            <a:ext cx="9493684" cy="1692771"/>
          </a:xfrm>
          <a:prstGeom prst="rect">
            <a:avLst/>
          </a:prstGeom>
        </p:spPr>
        <p:txBody>
          <a:bodyPr wrap="square">
            <a:spAutoFit/>
          </a:bodyPr>
          <a:lstStyle/>
          <a:p>
            <a:r>
              <a:rPr lang="en-US" sz="5200" b="1" smtClean="0"/>
              <a:t>Write a Program that checks if two lists are anagrams</a:t>
            </a:r>
            <a:endParaRPr lang="en-US" sz="52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806" y="3199775"/>
            <a:ext cx="3486423" cy="338463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58" y="3199775"/>
            <a:ext cx="2685868" cy="3384630"/>
          </a:xfrm>
          <a:prstGeom prst="rect">
            <a:avLst/>
          </a:prstGeom>
        </p:spPr>
      </p:pic>
      <p:sp>
        <p:nvSpPr>
          <p:cNvPr id="5" name="TextBox 4"/>
          <p:cNvSpPr txBox="1"/>
          <p:nvPr/>
        </p:nvSpPr>
        <p:spPr>
          <a:xfrm>
            <a:off x="540658" y="2468880"/>
            <a:ext cx="2280919" cy="461665"/>
          </a:xfrm>
          <a:prstGeom prst="rect">
            <a:avLst/>
          </a:prstGeom>
          <a:noFill/>
        </p:spPr>
        <p:txBody>
          <a:bodyPr wrap="square" rtlCol="0">
            <a:spAutoFit/>
          </a:bodyPr>
          <a:lstStyle/>
          <a:p>
            <a:r>
              <a:rPr lang="en-US" sz="2400" b="1" smtClean="0"/>
              <a:t>Anagrams</a:t>
            </a:r>
            <a:endParaRPr lang="en-US" sz="2400" b="1" dirty="0"/>
          </a:p>
        </p:txBody>
      </p:sp>
      <p:sp>
        <p:nvSpPr>
          <p:cNvPr id="6" name="TextBox 5"/>
          <p:cNvSpPr txBox="1"/>
          <p:nvPr/>
        </p:nvSpPr>
        <p:spPr>
          <a:xfrm>
            <a:off x="8909595" y="2468879"/>
            <a:ext cx="2280919" cy="461665"/>
          </a:xfrm>
          <a:prstGeom prst="rect">
            <a:avLst/>
          </a:prstGeom>
          <a:noFill/>
        </p:spPr>
        <p:txBody>
          <a:bodyPr wrap="square" rtlCol="0">
            <a:spAutoFit/>
          </a:bodyPr>
          <a:lstStyle/>
          <a:p>
            <a:r>
              <a:rPr lang="en-US" sz="2400" b="1" dirty="0" smtClean="0"/>
              <a:t>Not Anagrams</a:t>
            </a:r>
            <a:endParaRPr lang="en-US" sz="2400" b="1" dirty="0"/>
          </a:p>
        </p:txBody>
      </p:sp>
    </p:spTree>
    <p:extLst>
      <p:ext uri="{BB962C8B-B14F-4D97-AF65-F5344CB8AC3E}">
        <p14:creationId xmlns:p14="http://schemas.microsoft.com/office/powerpoint/2010/main" val="1730286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334" y="187625"/>
            <a:ext cx="9493684" cy="1692771"/>
          </a:xfrm>
          <a:prstGeom prst="rect">
            <a:avLst/>
          </a:prstGeom>
        </p:spPr>
        <p:txBody>
          <a:bodyPr wrap="square">
            <a:spAutoFit/>
          </a:bodyPr>
          <a:lstStyle/>
          <a:p>
            <a:r>
              <a:rPr lang="en-US" sz="5200" b="1" dirty="0" smtClean="0"/>
              <a:t>Write a Program that checks if two lists are anagrams</a:t>
            </a:r>
            <a:endParaRPr lang="en-US" sz="5200" dirty="0"/>
          </a:p>
        </p:txBody>
      </p:sp>
      <p:sp>
        <p:nvSpPr>
          <p:cNvPr id="3" name="TextBox 2"/>
          <p:cNvSpPr txBox="1"/>
          <p:nvPr/>
        </p:nvSpPr>
        <p:spPr>
          <a:xfrm>
            <a:off x="2272937" y="2011680"/>
            <a:ext cx="8530046" cy="1938992"/>
          </a:xfrm>
          <a:prstGeom prst="rect">
            <a:avLst/>
          </a:prstGeom>
          <a:noFill/>
        </p:spPr>
        <p:txBody>
          <a:bodyPr wrap="square" rtlCol="0">
            <a:spAutoFit/>
          </a:bodyPr>
          <a:lstStyle/>
          <a:p>
            <a:r>
              <a:rPr lang="en-US" sz="2400" b="1" dirty="0" smtClean="0"/>
              <a:t>Game Plan:</a:t>
            </a:r>
          </a:p>
          <a:p>
            <a:endParaRPr lang="en-US" sz="2400" b="1" dirty="0"/>
          </a:p>
          <a:p>
            <a:r>
              <a:rPr lang="en-US" sz="2400" b="1" dirty="0" smtClean="0"/>
              <a:t>-- Count the number of times each character occurs in each string.</a:t>
            </a:r>
          </a:p>
          <a:p>
            <a:r>
              <a:rPr lang="mr-IN" sz="2400" b="1" dirty="0" smtClean="0"/>
              <a:t>–</a:t>
            </a:r>
            <a:r>
              <a:rPr lang="en-US" sz="2400" b="1" dirty="0" smtClean="0"/>
              <a:t> See if the counts for both strings are equal.</a:t>
            </a:r>
          </a:p>
          <a:p>
            <a:endParaRPr lang="en-US" sz="2400" b="1" dirty="0"/>
          </a:p>
        </p:txBody>
      </p:sp>
    </p:spTree>
    <p:extLst>
      <p:ext uri="{BB962C8B-B14F-4D97-AF65-F5344CB8AC3E}">
        <p14:creationId xmlns:p14="http://schemas.microsoft.com/office/powerpoint/2010/main" val="24977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334" y="187625"/>
            <a:ext cx="9493684" cy="1692771"/>
          </a:xfrm>
          <a:prstGeom prst="rect">
            <a:avLst/>
          </a:prstGeom>
        </p:spPr>
        <p:txBody>
          <a:bodyPr wrap="square">
            <a:spAutoFit/>
          </a:bodyPr>
          <a:lstStyle/>
          <a:p>
            <a:r>
              <a:rPr lang="en-US" sz="5200" b="1" dirty="0" smtClean="0"/>
              <a:t>Write a Program that checks if two lists are anagrams</a:t>
            </a:r>
            <a:endParaRPr lang="en-US" sz="5200" dirty="0"/>
          </a:p>
        </p:txBody>
      </p:sp>
      <p:sp>
        <p:nvSpPr>
          <p:cNvPr id="4" name="TextBox 3"/>
          <p:cNvSpPr txBox="1"/>
          <p:nvPr/>
        </p:nvSpPr>
        <p:spPr>
          <a:xfrm>
            <a:off x="2272937" y="2011680"/>
            <a:ext cx="8530046" cy="1938992"/>
          </a:xfrm>
          <a:prstGeom prst="rect">
            <a:avLst/>
          </a:prstGeom>
          <a:noFill/>
        </p:spPr>
        <p:txBody>
          <a:bodyPr wrap="square" rtlCol="0">
            <a:spAutoFit/>
          </a:bodyPr>
          <a:lstStyle/>
          <a:p>
            <a:r>
              <a:rPr lang="en-US" sz="2400" b="1" dirty="0" smtClean="0"/>
              <a:t>Game Plan:</a:t>
            </a:r>
          </a:p>
          <a:p>
            <a:endParaRPr lang="en-US" sz="2400" b="1" dirty="0"/>
          </a:p>
          <a:p>
            <a:r>
              <a:rPr lang="en-US" sz="2400" b="1" dirty="0" smtClean="0"/>
              <a:t>-- Count the number of times each character occurs in each string.</a:t>
            </a:r>
          </a:p>
          <a:p>
            <a:r>
              <a:rPr lang="mr-IN" sz="2400" b="1" dirty="0" smtClean="0"/>
              <a:t>–</a:t>
            </a:r>
            <a:r>
              <a:rPr lang="en-US" sz="2400" b="1" dirty="0" smtClean="0"/>
              <a:t> See if the counts for both strings are equal.</a:t>
            </a:r>
          </a:p>
          <a:p>
            <a:endParaRPr lang="en-US" sz="2400" b="1" dirty="0"/>
          </a:p>
        </p:txBody>
      </p:sp>
      <p:sp>
        <p:nvSpPr>
          <p:cNvPr id="5" name="Freeform 4"/>
          <p:cNvSpPr/>
          <p:nvPr/>
        </p:nvSpPr>
        <p:spPr>
          <a:xfrm>
            <a:off x="1084217" y="2521131"/>
            <a:ext cx="2403566" cy="653143"/>
          </a:xfrm>
          <a:custGeom>
            <a:avLst/>
            <a:gdLst>
              <a:gd name="connsiteX0" fmla="*/ 0 w 1985554"/>
              <a:gd name="connsiteY0" fmla="*/ 1110343 h 1110343"/>
              <a:gd name="connsiteX1" fmla="*/ 52252 w 1985554"/>
              <a:gd name="connsiteY1" fmla="*/ 992778 h 1110343"/>
              <a:gd name="connsiteX2" fmla="*/ 91440 w 1985554"/>
              <a:gd name="connsiteY2" fmla="*/ 953589 h 1110343"/>
              <a:gd name="connsiteX3" fmla="*/ 169817 w 1985554"/>
              <a:gd name="connsiteY3" fmla="*/ 849086 h 1110343"/>
              <a:gd name="connsiteX4" fmla="*/ 365760 w 1985554"/>
              <a:gd name="connsiteY4" fmla="*/ 653143 h 1110343"/>
              <a:gd name="connsiteX5" fmla="*/ 431074 w 1985554"/>
              <a:gd name="connsiteY5" fmla="*/ 587829 h 1110343"/>
              <a:gd name="connsiteX6" fmla="*/ 470263 w 1985554"/>
              <a:gd name="connsiteY6" fmla="*/ 548640 h 1110343"/>
              <a:gd name="connsiteX7" fmla="*/ 613954 w 1985554"/>
              <a:gd name="connsiteY7" fmla="*/ 431075 h 1110343"/>
              <a:gd name="connsiteX8" fmla="*/ 770709 w 1985554"/>
              <a:gd name="connsiteY8" fmla="*/ 287383 h 1110343"/>
              <a:gd name="connsiteX9" fmla="*/ 875212 w 1985554"/>
              <a:gd name="connsiteY9" fmla="*/ 222069 h 1110343"/>
              <a:gd name="connsiteX10" fmla="*/ 979714 w 1985554"/>
              <a:gd name="connsiteY10" fmla="*/ 143692 h 1110343"/>
              <a:gd name="connsiteX11" fmla="*/ 1045029 w 1985554"/>
              <a:gd name="connsiteY11" fmla="*/ 91440 h 1110343"/>
              <a:gd name="connsiteX12" fmla="*/ 1084217 w 1985554"/>
              <a:gd name="connsiteY12" fmla="*/ 65315 h 1110343"/>
              <a:gd name="connsiteX13" fmla="*/ 1240972 w 1985554"/>
              <a:gd name="connsiteY13" fmla="*/ 26126 h 1110343"/>
              <a:gd name="connsiteX14" fmla="*/ 1371600 w 1985554"/>
              <a:gd name="connsiteY14" fmla="*/ 13063 h 1110343"/>
              <a:gd name="connsiteX15" fmla="*/ 1632857 w 1985554"/>
              <a:gd name="connsiteY15" fmla="*/ 26126 h 1110343"/>
              <a:gd name="connsiteX16" fmla="*/ 1685109 w 1985554"/>
              <a:gd name="connsiteY16" fmla="*/ 143692 h 1110343"/>
              <a:gd name="connsiteX17" fmla="*/ 1724297 w 1985554"/>
              <a:gd name="connsiteY17" fmla="*/ 235132 h 1110343"/>
              <a:gd name="connsiteX18" fmla="*/ 1763486 w 1985554"/>
              <a:gd name="connsiteY18" fmla="*/ 339635 h 1110343"/>
              <a:gd name="connsiteX19" fmla="*/ 1802674 w 1985554"/>
              <a:gd name="connsiteY19" fmla="*/ 365760 h 1110343"/>
              <a:gd name="connsiteX20" fmla="*/ 1750423 w 1985554"/>
              <a:gd name="connsiteY20" fmla="*/ 352698 h 1110343"/>
              <a:gd name="connsiteX21" fmla="*/ 1698172 w 1985554"/>
              <a:gd name="connsiteY21" fmla="*/ 326572 h 1110343"/>
              <a:gd name="connsiteX22" fmla="*/ 1567543 w 1985554"/>
              <a:gd name="connsiteY22" fmla="*/ 248195 h 1110343"/>
              <a:gd name="connsiteX23" fmla="*/ 1515292 w 1985554"/>
              <a:gd name="connsiteY23" fmla="*/ 235132 h 1110343"/>
              <a:gd name="connsiteX24" fmla="*/ 1476103 w 1985554"/>
              <a:gd name="connsiteY24" fmla="*/ 222069 h 1110343"/>
              <a:gd name="connsiteX25" fmla="*/ 1554480 w 1985554"/>
              <a:gd name="connsiteY25" fmla="*/ 274320 h 1110343"/>
              <a:gd name="connsiteX26" fmla="*/ 1658983 w 1985554"/>
              <a:gd name="connsiteY26" fmla="*/ 352698 h 1110343"/>
              <a:gd name="connsiteX27" fmla="*/ 1724297 w 1985554"/>
              <a:gd name="connsiteY27" fmla="*/ 391886 h 1110343"/>
              <a:gd name="connsiteX28" fmla="*/ 1776549 w 1985554"/>
              <a:gd name="connsiteY28" fmla="*/ 418012 h 1110343"/>
              <a:gd name="connsiteX29" fmla="*/ 1815737 w 1985554"/>
              <a:gd name="connsiteY29" fmla="*/ 444138 h 1110343"/>
              <a:gd name="connsiteX30" fmla="*/ 1946366 w 1985554"/>
              <a:gd name="connsiteY30" fmla="*/ 496389 h 1110343"/>
              <a:gd name="connsiteX31" fmla="*/ 1985554 w 1985554"/>
              <a:gd name="connsiteY31" fmla="*/ 509452 h 1110343"/>
              <a:gd name="connsiteX32" fmla="*/ 1972492 w 1985554"/>
              <a:gd name="connsiteY32" fmla="*/ 261258 h 1110343"/>
              <a:gd name="connsiteX33" fmla="*/ 1985554 w 1985554"/>
              <a:gd name="connsiteY33" fmla="*/ 0 h 111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85554" h="1110343">
                <a:moveTo>
                  <a:pt x="0" y="1110343"/>
                </a:moveTo>
                <a:cubicBezTo>
                  <a:pt x="18988" y="1053380"/>
                  <a:pt x="17749" y="1034181"/>
                  <a:pt x="52252" y="992778"/>
                </a:cubicBezTo>
                <a:cubicBezTo>
                  <a:pt x="64079" y="978586"/>
                  <a:pt x="79742" y="967887"/>
                  <a:pt x="91440" y="953589"/>
                </a:cubicBezTo>
                <a:cubicBezTo>
                  <a:pt x="119013" y="919889"/>
                  <a:pt x="139028" y="879875"/>
                  <a:pt x="169817" y="849086"/>
                </a:cubicBezTo>
                <a:lnTo>
                  <a:pt x="365760" y="653143"/>
                </a:lnTo>
                <a:lnTo>
                  <a:pt x="431074" y="587829"/>
                </a:lnTo>
                <a:cubicBezTo>
                  <a:pt x="444137" y="574766"/>
                  <a:pt x="455965" y="560338"/>
                  <a:pt x="470263" y="548640"/>
                </a:cubicBezTo>
                <a:cubicBezTo>
                  <a:pt x="518160" y="509452"/>
                  <a:pt x="570194" y="474835"/>
                  <a:pt x="613954" y="431075"/>
                </a:cubicBezTo>
                <a:cubicBezTo>
                  <a:pt x="671267" y="373762"/>
                  <a:pt x="705472" y="334829"/>
                  <a:pt x="770709" y="287383"/>
                </a:cubicBezTo>
                <a:cubicBezTo>
                  <a:pt x="783633" y="277984"/>
                  <a:pt x="855618" y="238864"/>
                  <a:pt x="875212" y="222069"/>
                </a:cubicBezTo>
                <a:cubicBezTo>
                  <a:pt x="967642" y="142844"/>
                  <a:pt x="884554" y="191273"/>
                  <a:pt x="979714" y="143692"/>
                </a:cubicBezTo>
                <a:cubicBezTo>
                  <a:pt x="1023755" y="77631"/>
                  <a:pt x="981932" y="122988"/>
                  <a:pt x="1045029" y="91440"/>
                </a:cubicBezTo>
                <a:cubicBezTo>
                  <a:pt x="1059071" y="84419"/>
                  <a:pt x="1069871" y="71691"/>
                  <a:pt x="1084217" y="65315"/>
                </a:cubicBezTo>
                <a:cubicBezTo>
                  <a:pt x="1137408" y="41675"/>
                  <a:pt x="1183820" y="33270"/>
                  <a:pt x="1240972" y="26126"/>
                </a:cubicBezTo>
                <a:cubicBezTo>
                  <a:pt x="1284394" y="20698"/>
                  <a:pt x="1328057" y="17417"/>
                  <a:pt x="1371600" y="13063"/>
                </a:cubicBezTo>
                <a:cubicBezTo>
                  <a:pt x="1458686" y="17417"/>
                  <a:pt x="1546395" y="14848"/>
                  <a:pt x="1632857" y="26126"/>
                </a:cubicBezTo>
                <a:cubicBezTo>
                  <a:pt x="1693729" y="34066"/>
                  <a:pt x="1677544" y="105870"/>
                  <a:pt x="1685109" y="143692"/>
                </a:cubicBezTo>
                <a:cubicBezTo>
                  <a:pt x="1691515" y="175723"/>
                  <a:pt x="1710137" y="206812"/>
                  <a:pt x="1724297" y="235132"/>
                </a:cubicBezTo>
                <a:cubicBezTo>
                  <a:pt x="1733643" y="281863"/>
                  <a:pt x="1729850" y="305999"/>
                  <a:pt x="1763486" y="339635"/>
                </a:cubicBezTo>
                <a:cubicBezTo>
                  <a:pt x="1774587" y="350736"/>
                  <a:pt x="1813775" y="354659"/>
                  <a:pt x="1802674" y="365760"/>
                </a:cubicBezTo>
                <a:cubicBezTo>
                  <a:pt x="1789979" y="378455"/>
                  <a:pt x="1767840" y="357052"/>
                  <a:pt x="1750423" y="352698"/>
                </a:cubicBezTo>
                <a:cubicBezTo>
                  <a:pt x="1733006" y="343989"/>
                  <a:pt x="1714870" y="336591"/>
                  <a:pt x="1698172" y="326572"/>
                </a:cubicBezTo>
                <a:cubicBezTo>
                  <a:pt x="1647531" y="296187"/>
                  <a:pt x="1620629" y="268102"/>
                  <a:pt x="1567543" y="248195"/>
                </a:cubicBezTo>
                <a:cubicBezTo>
                  <a:pt x="1550733" y="241891"/>
                  <a:pt x="1532554" y="240064"/>
                  <a:pt x="1515292" y="235132"/>
                </a:cubicBezTo>
                <a:cubicBezTo>
                  <a:pt x="1502052" y="231349"/>
                  <a:pt x="1466366" y="212332"/>
                  <a:pt x="1476103" y="222069"/>
                </a:cubicBezTo>
                <a:cubicBezTo>
                  <a:pt x="1498306" y="244272"/>
                  <a:pt x="1529361" y="255480"/>
                  <a:pt x="1554480" y="274320"/>
                </a:cubicBezTo>
                <a:cubicBezTo>
                  <a:pt x="1589314" y="300446"/>
                  <a:pt x="1621645" y="330295"/>
                  <a:pt x="1658983" y="352698"/>
                </a:cubicBezTo>
                <a:cubicBezTo>
                  <a:pt x="1680754" y="365761"/>
                  <a:pt x="1702103" y="379556"/>
                  <a:pt x="1724297" y="391886"/>
                </a:cubicBezTo>
                <a:cubicBezTo>
                  <a:pt x="1741320" y="401343"/>
                  <a:pt x="1759642" y="408351"/>
                  <a:pt x="1776549" y="418012"/>
                </a:cubicBezTo>
                <a:cubicBezTo>
                  <a:pt x="1790180" y="425801"/>
                  <a:pt x="1802106" y="436349"/>
                  <a:pt x="1815737" y="444138"/>
                </a:cubicBezTo>
                <a:cubicBezTo>
                  <a:pt x="1869550" y="474888"/>
                  <a:pt x="1882142" y="474981"/>
                  <a:pt x="1946366" y="496389"/>
                </a:cubicBezTo>
                <a:lnTo>
                  <a:pt x="1985554" y="509452"/>
                </a:lnTo>
                <a:cubicBezTo>
                  <a:pt x="1981200" y="426721"/>
                  <a:pt x="1972492" y="344104"/>
                  <a:pt x="1972492" y="261258"/>
                </a:cubicBezTo>
                <a:cubicBezTo>
                  <a:pt x="1972492" y="174063"/>
                  <a:pt x="1985554" y="87195"/>
                  <a:pt x="198555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7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406" y="1672768"/>
            <a:ext cx="2141492" cy="2141492"/>
          </a:xfrm>
          <a:prstGeom prst="rect">
            <a:avLst/>
          </a:prstGeom>
        </p:spPr>
      </p:pic>
      <p:sp>
        <p:nvSpPr>
          <p:cNvPr id="3" name="Rectangle 2"/>
          <p:cNvSpPr/>
          <p:nvPr/>
        </p:nvSpPr>
        <p:spPr>
          <a:xfrm>
            <a:off x="1073196" y="1087993"/>
            <a:ext cx="3701911" cy="584775"/>
          </a:xfrm>
          <a:prstGeom prst="rect">
            <a:avLst/>
          </a:prstGeom>
        </p:spPr>
        <p:txBody>
          <a:bodyPr wrap="none">
            <a:spAutoFit/>
          </a:bodyPr>
          <a:lstStyle/>
          <a:p>
            <a:r>
              <a:rPr lang="en-US" sz="3200" b="1" dirty="0" smtClean="0"/>
              <a:t>Counts </a:t>
            </a:r>
            <a:r>
              <a:rPr lang="en-US" sz="3200" b="1" smtClean="0"/>
              <a:t>of Characters</a:t>
            </a:r>
            <a:endParaRPr lang="en-US" sz="3200"/>
          </a:p>
        </p:txBody>
      </p:sp>
      <p:sp>
        <p:nvSpPr>
          <p:cNvPr id="4" name="Rectangle 3"/>
          <p:cNvSpPr/>
          <p:nvPr/>
        </p:nvSpPr>
        <p:spPr>
          <a:xfrm>
            <a:off x="55664" y="2302210"/>
            <a:ext cx="1146789" cy="584775"/>
          </a:xfrm>
          <a:prstGeom prst="rect">
            <a:avLst/>
          </a:prstGeom>
        </p:spPr>
        <p:txBody>
          <a:bodyPr wrap="none">
            <a:spAutoFit/>
          </a:bodyPr>
          <a:lstStyle/>
          <a:p>
            <a:r>
              <a:rPr lang="en-US" sz="3200" b="1" smtClean="0"/>
              <a:t>string</a:t>
            </a:r>
            <a:endParaRPr lang="en-US" sz="3200"/>
          </a:p>
        </p:txBody>
      </p:sp>
      <p:cxnSp>
        <p:nvCxnSpPr>
          <p:cNvPr id="6" name="Straight Arrow Connector 5"/>
          <p:cNvCxnSpPr>
            <a:stCxn id="4" idx="3"/>
          </p:cNvCxnSpPr>
          <p:nvPr/>
        </p:nvCxnSpPr>
        <p:spPr>
          <a:xfrm>
            <a:off x="1202453" y="2594598"/>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94898" y="2586446"/>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75777" y="2284456"/>
            <a:ext cx="1904752" cy="584775"/>
          </a:xfrm>
          <a:prstGeom prst="rect">
            <a:avLst/>
          </a:prstGeom>
        </p:spPr>
        <p:txBody>
          <a:bodyPr wrap="none">
            <a:spAutoFit/>
          </a:bodyPr>
          <a:lstStyle/>
          <a:p>
            <a:r>
              <a:rPr lang="en-US" sz="3200" b="1" dirty="0"/>
              <a:t>d</a:t>
            </a:r>
            <a:r>
              <a:rPr lang="en-US" sz="3200" b="1" dirty="0" smtClean="0"/>
              <a:t>ictionary</a:t>
            </a:r>
            <a:endParaRPr lang="en-US" sz="3200" dirty="0"/>
          </a:p>
        </p:txBody>
      </p:sp>
      <p:sp>
        <p:nvSpPr>
          <p:cNvPr id="9" name="Rectangle 8"/>
          <p:cNvSpPr/>
          <p:nvPr/>
        </p:nvSpPr>
        <p:spPr>
          <a:xfrm>
            <a:off x="146679" y="3125380"/>
            <a:ext cx="1942840" cy="830997"/>
          </a:xfrm>
          <a:prstGeom prst="rect">
            <a:avLst/>
          </a:prstGeom>
        </p:spPr>
        <p:txBody>
          <a:bodyPr wrap="none">
            <a:spAutoFit/>
          </a:bodyPr>
          <a:lstStyle/>
          <a:p>
            <a:r>
              <a:rPr lang="en-US" sz="4800" b="1" dirty="0" smtClean="0">
                <a:solidFill>
                  <a:schemeClr val="accent6"/>
                </a:solidFill>
              </a:rPr>
              <a:t>“</a:t>
            </a:r>
            <a:r>
              <a:rPr lang="en-US" sz="4800" b="1" dirty="0" err="1" smtClean="0">
                <a:solidFill>
                  <a:schemeClr val="accent6"/>
                </a:solidFill>
              </a:rPr>
              <a:t>quitt</a:t>
            </a:r>
            <a:r>
              <a:rPr lang="en-US" sz="4800" b="1" dirty="0" smtClean="0">
                <a:solidFill>
                  <a:schemeClr val="accent6"/>
                </a:solidFill>
              </a:rPr>
              <a:t>”</a:t>
            </a:r>
            <a:endParaRPr lang="en-US" sz="4800" dirty="0">
              <a:solidFill>
                <a:schemeClr val="accent6"/>
              </a:solidFill>
            </a:endParaRPr>
          </a:p>
        </p:txBody>
      </p:sp>
      <p:sp>
        <p:nvSpPr>
          <p:cNvPr id="10" name="Rectangle 9"/>
          <p:cNvSpPr/>
          <p:nvPr/>
        </p:nvSpPr>
        <p:spPr>
          <a:xfrm>
            <a:off x="5049427" y="2942594"/>
            <a:ext cx="1923988" cy="3046988"/>
          </a:xfrm>
          <a:prstGeom prst="rect">
            <a:avLst/>
          </a:prstGeom>
        </p:spPr>
        <p:txBody>
          <a:bodyPr wrap="none">
            <a:spAutoFit/>
          </a:bodyPr>
          <a:lstStyle/>
          <a:p>
            <a:pPr algn="ctr"/>
            <a:r>
              <a:rPr lang="en-US" sz="4800" b="1" dirty="0" smtClean="0">
                <a:solidFill>
                  <a:schemeClr val="accent6"/>
                </a:solidFill>
              </a:rPr>
              <a:t>{’q’ : 1,</a:t>
            </a:r>
          </a:p>
          <a:p>
            <a:pPr algn="ctr"/>
            <a:r>
              <a:rPr lang="en-US" sz="4800" b="1" dirty="0" smtClean="0">
                <a:solidFill>
                  <a:schemeClr val="accent6"/>
                </a:solidFill>
              </a:rPr>
              <a:t>‘u’:1,</a:t>
            </a:r>
          </a:p>
          <a:p>
            <a:pPr algn="ctr"/>
            <a:r>
              <a:rPr lang="en-US" sz="4800" b="1" dirty="0" smtClean="0">
                <a:solidFill>
                  <a:schemeClr val="accent6"/>
                </a:solidFill>
              </a:rPr>
              <a:t>‘i’:1,</a:t>
            </a:r>
          </a:p>
          <a:p>
            <a:pPr algn="ctr"/>
            <a:r>
              <a:rPr lang="en-US" sz="4800" b="1" dirty="0" smtClean="0">
                <a:solidFill>
                  <a:schemeClr val="accent6"/>
                </a:solidFill>
              </a:rPr>
              <a:t>’t’:2}</a:t>
            </a:r>
            <a:endParaRPr lang="en-US" sz="4800" dirty="0">
              <a:solidFill>
                <a:schemeClr val="accent6"/>
              </a:solidFill>
            </a:endParaRPr>
          </a:p>
        </p:txBody>
      </p:sp>
    </p:spTree>
    <p:extLst>
      <p:ext uri="{BB962C8B-B14F-4D97-AF65-F5344CB8AC3E}">
        <p14:creationId xmlns:p14="http://schemas.microsoft.com/office/powerpoint/2010/main" val="58399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406" y="1672768"/>
            <a:ext cx="2141492" cy="2141492"/>
          </a:xfrm>
          <a:prstGeom prst="rect">
            <a:avLst/>
          </a:prstGeom>
        </p:spPr>
      </p:pic>
      <p:sp>
        <p:nvSpPr>
          <p:cNvPr id="3" name="Rectangle 2"/>
          <p:cNvSpPr/>
          <p:nvPr/>
        </p:nvSpPr>
        <p:spPr>
          <a:xfrm>
            <a:off x="1073196" y="1087993"/>
            <a:ext cx="3701911" cy="584775"/>
          </a:xfrm>
          <a:prstGeom prst="rect">
            <a:avLst/>
          </a:prstGeom>
        </p:spPr>
        <p:txBody>
          <a:bodyPr wrap="none">
            <a:spAutoFit/>
          </a:bodyPr>
          <a:lstStyle/>
          <a:p>
            <a:r>
              <a:rPr lang="en-US" sz="3200" b="1" dirty="0" smtClean="0"/>
              <a:t>Counts </a:t>
            </a:r>
            <a:r>
              <a:rPr lang="en-US" sz="3200" b="1" smtClean="0"/>
              <a:t>of Characters</a:t>
            </a:r>
            <a:endParaRPr lang="en-US" sz="3200"/>
          </a:p>
        </p:txBody>
      </p:sp>
      <p:sp>
        <p:nvSpPr>
          <p:cNvPr id="4" name="Rectangle 3"/>
          <p:cNvSpPr/>
          <p:nvPr/>
        </p:nvSpPr>
        <p:spPr>
          <a:xfrm>
            <a:off x="55664" y="2302210"/>
            <a:ext cx="1146789" cy="584775"/>
          </a:xfrm>
          <a:prstGeom prst="rect">
            <a:avLst/>
          </a:prstGeom>
        </p:spPr>
        <p:txBody>
          <a:bodyPr wrap="none">
            <a:spAutoFit/>
          </a:bodyPr>
          <a:lstStyle/>
          <a:p>
            <a:r>
              <a:rPr lang="en-US" sz="3200" b="1" smtClean="0"/>
              <a:t>string</a:t>
            </a:r>
            <a:endParaRPr lang="en-US" sz="3200"/>
          </a:p>
        </p:txBody>
      </p:sp>
      <p:cxnSp>
        <p:nvCxnSpPr>
          <p:cNvPr id="6" name="Straight Arrow Connector 5"/>
          <p:cNvCxnSpPr>
            <a:stCxn id="4" idx="3"/>
          </p:cNvCxnSpPr>
          <p:nvPr/>
        </p:nvCxnSpPr>
        <p:spPr>
          <a:xfrm>
            <a:off x="1202453" y="2594598"/>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94898" y="2586446"/>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75777" y="2284456"/>
            <a:ext cx="1904752" cy="584775"/>
          </a:xfrm>
          <a:prstGeom prst="rect">
            <a:avLst/>
          </a:prstGeom>
        </p:spPr>
        <p:txBody>
          <a:bodyPr wrap="none">
            <a:spAutoFit/>
          </a:bodyPr>
          <a:lstStyle/>
          <a:p>
            <a:r>
              <a:rPr lang="en-US" sz="3200" b="1" dirty="0"/>
              <a:t>d</a:t>
            </a:r>
            <a:r>
              <a:rPr lang="en-US" sz="3200" b="1" dirty="0" smtClean="0"/>
              <a:t>ictionary</a:t>
            </a:r>
            <a:endParaRPr lang="en-US" sz="3200" dirty="0"/>
          </a:p>
        </p:txBody>
      </p:sp>
      <p:sp>
        <p:nvSpPr>
          <p:cNvPr id="9" name="Rectangle 8"/>
          <p:cNvSpPr/>
          <p:nvPr/>
        </p:nvSpPr>
        <p:spPr>
          <a:xfrm>
            <a:off x="146679" y="3125380"/>
            <a:ext cx="1942840" cy="830997"/>
          </a:xfrm>
          <a:prstGeom prst="rect">
            <a:avLst/>
          </a:prstGeom>
        </p:spPr>
        <p:txBody>
          <a:bodyPr wrap="none">
            <a:spAutoFit/>
          </a:bodyPr>
          <a:lstStyle/>
          <a:p>
            <a:r>
              <a:rPr lang="en-US" sz="4800" b="1" dirty="0" smtClean="0">
                <a:solidFill>
                  <a:schemeClr val="accent6"/>
                </a:solidFill>
              </a:rPr>
              <a:t>“</a:t>
            </a:r>
            <a:r>
              <a:rPr lang="en-US" sz="4800" b="1" dirty="0" err="1" smtClean="0">
                <a:solidFill>
                  <a:schemeClr val="accent6"/>
                </a:solidFill>
              </a:rPr>
              <a:t>quitt</a:t>
            </a:r>
            <a:r>
              <a:rPr lang="en-US" sz="4800" b="1" dirty="0" smtClean="0">
                <a:solidFill>
                  <a:schemeClr val="accent6"/>
                </a:solidFill>
              </a:rPr>
              <a:t>”</a:t>
            </a:r>
            <a:endParaRPr lang="en-US" sz="4800" dirty="0">
              <a:solidFill>
                <a:schemeClr val="accent6"/>
              </a:solidFill>
            </a:endParaRPr>
          </a:p>
        </p:txBody>
      </p:sp>
      <p:sp>
        <p:nvSpPr>
          <p:cNvPr id="10" name="Rectangle 9"/>
          <p:cNvSpPr/>
          <p:nvPr/>
        </p:nvSpPr>
        <p:spPr>
          <a:xfrm>
            <a:off x="5049427" y="2942594"/>
            <a:ext cx="1923988" cy="3046988"/>
          </a:xfrm>
          <a:prstGeom prst="rect">
            <a:avLst/>
          </a:prstGeom>
        </p:spPr>
        <p:txBody>
          <a:bodyPr wrap="none">
            <a:spAutoFit/>
          </a:bodyPr>
          <a:lstStyle/>
          <a:p>
            <a:pPr algn="ctr"/>
            <a:r>
              <a:rPr lang="en-US" sz="4800" b="1" dirty="0" smtClean="0">
                <a:solidFill>
                  <a:schemeClr val="accent6"/>
                </a:solidFill>
              </a:rPr>
              <a:t>{’q’ : 1,</a:t>
            </a:r>
          </a:p>
          <a:p>
            <a:pPr algn="ctr"/>
            <a:r>
              <a:rPr lang="en-US" sz="4800" b="1" dirty="0" smtClean="0">
                <a:solidFill>
                  <a:schemeClr val="accent6"/>
                </a:solidFill>
              </a:rPr>
              <a:t>‘u’:1,</a:t>
            </a:r>
          </a:p>
          <a:p>
            <a:pPr algn="ctr"/>
            <a:r>
              <a:rPr lang="en-US" sz="4800" b="1" dirty="0" smtClean="0">
                <a:solidFill>
                  <a:schemeClr val="accent6"/>
                </a:solidFill>
              </a:rPr>
              <a:t>‘i’:1,</a:t>
            </a:r>
          </a:p>
          <a:p>
            <a:pPr algn="ctr"/>
            <a:r>
              <a:rPr lang="en-US" sz="4800" b="1" dirty="0" smtClean="0">
                <a:solidFill>
                  <a:schemeClr val="accent6"/>
                </a:solidFill>
              </a:rPr>
              <a:t>’t’:2}</a:t>
            </a:r>
            <a:endParaRPr lang="en-US" sz="4800" dirty="0">
              <a:solidFill>
                <a:schemeClr val="accent6"/>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415" y="323893"/>
            <a:ext cx="4829654" cy="2112974"/>
          </a:xfrm>
          <a:prstGeom prst="rect">
            <a:avLst/>
          </a:prstGeom>
        </p:spPr>
      </p:pic>
    </p:spTree>
    <p:extLst>
      <p:ext uri="{BB962C8B-B14F-4D97-AF65-F5344CB8AC3E}">
        <p14:creationId xmlns:p14="http://schemas.microsoft.com/office/powerpoint/2010/main" val="13686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758" y="332509"/>
            <a:ext cx="6768936" cy="5016758"/>
          </a:xfrm>
          <a:prstGeom prst="rect">
            <a:avLst/>
          </a:prstGeom>
          <a:noFill/>
        </p:spPr>
        <p:txBody>
          <a:bodyPr wrap="square" rtlCol="0">
            <a:spAutoFit/>
          </a:bodyPr>
          <a:lstStyle/>
          <a:p>
            <a:r>
              <a:rPr lang="en-US" sz="4000" b="1" smtClean="0"/>
              <a:t>First half topics:</a:t>
            </a:r>
          </a:p>
          <a:p>
            <a:endParaRPr lang="en-US" sz="4000" b="1" dirty="0" smtClean="0"/>
          </a:p>
          <a:p>
            <a:r>
              <a:rPr lang="en-US" sz="4000" b="1" dirty="0" smtClean="0"/>
              <a:t>- Review Loops</a:t>
            </a:r>
          </a:p>
          <a:p>
            <a:endParaRPr lang="en-US" sz="4000" b="1" dirty="0" smtClean="0"/>
          </a:p>
          <a:p>
            <a:pPr marL="285750" indent="-285750">
              <a:buFontTx/>
              <a:buChar char="-"/>
            </a:pPr>
            <a:r>
              <a:rPr lang="en-US" sz="4000" b="1" dirty="0" smtClean="0"/>
              <a:t>Functions</a:t>
            </a:r>
          </a:p>
          <a:p>
            <a:pPr marL="285750" indent="-285750">
              <a:buFontTx/>
              <a:buChar char="-"/>
            </a:pPr>
            <a:endParaRPr lang="en-US" sz="4000" b="1" dirty="0" smtClean="0"/>
          </a:p>
          <a:p>
            <a:pPr marL="285750" indent="-285750">
              <a:buFontTx/>
              <a:buChar char="-"/>
            </a:pPr>
            <a:r>
              <a:rPr lang="en-US" sz="4000" b="1" dirty="0" smtClean="0"/>
              <a:t>Importing Modules and documentation</a:t>
            </a:r>
            <a:endParaRPr lang="en-US" sz="4000" b="1" dirty="0"/>
          </a:p>
        </p:txBody>
      </p:sp>
    </p:spTree>
    <p:extLst>
      <p:ext uri="{BB962C8B-B14F-4D97-AF65-F5344CB8AC3E}">
        <p14:creationId xmlns:p14="http://schemas.microsoft.com/office/powerpoint/2010/main" val="1992683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406" y="1672768"/>
            <a:ext cx="2141492" cy="2141492"/>
          </a:xfrm>
          <a:prstGeom prst="rect">
            <a:avLst/>
          </a:prstGeom>
        </p:spPr>
      </p:pic>
      <p:sp>
        <p:nvSpPr>
          <p:cNvPr id="3" name="Rectangle 2"/>
          <p:cNvSpPr/>
          <p:nvPr/>
        </p:nvSpPr>
        <p:spPr>
          <a:xfrm>
            <a:off x="1073196" y="1087993"/>
            <a:ext cx="3701911" cy="584775"/>
          </a:xfrm>
          <a:prstGeom prst="rect">
            <a:avLst/>
          </a:prstGeom>
        </p:spPr>
        <p:txBody>
          <a:bodyPr wrap="none">
            <a:spAutoFit/>
          </a:bodyPr>
          <a:lstStyle/>
          <a:p>
            <a:r>
              <a:rPr lang="en-US" sz="3200" b="1" dirty="0" smtClean="0"/>
              <a:t>Counts </a:t>
            </a:r>
            <a:r>
              <a:rPr lang="en-US" sz="3200" b="1" smtClean="0"/>
              <a:t>of Characters</a:t>
            </a:r>
            <a:endParaRPr lang="en-US" sz="3200"/>
          </a:p>
        </p:txBody>
      </p:sp>
      <p:sp>
        <p:nvSpPr>
          <p:cNvPr id="4" name="Rectangle 3"/>
          <p:cNvSpPr/>
          <p:nvPr/>
        </p:nvSpPr>
        <p:spPr>
          <a:xfrm>
            <a:off x="55664" y="2302210"/>
            <a:ext cx="1146789" cy="584775"/>
          </a:xfrm>
          <a:prstGeom prst="rect">
            <a:avLst/>
          </a:prstGeom>
        </p:spPr>
        <p:txBody>
          <a:bodyPr wrap="none">
            <a:spAutoFit/>
          </a:bodyPr>
          <a:lstStyle/>
          <a:p>
            <a:r>
              <a:rPr lang="en-US" sz="3200" b="1" smtClean="0"/>
              <a:t>string</a:t>
            </a:r>
            <a:endParaRPr lang="en-US" sz="3200"/>
          </a:p>
        </p:txBody>
      </p:sp>
      <p:cxnSp>
        <p:nvCxnSpPr>
          <p:cNvPr id="6" name="Straight Arrow Connector 5"/>
          <p:cNvCxnSpPr>
            <a:stCxn id="4" idx="3"/>
          </p:cNvCxnSpPr>
          <p:nvPr/>
        </p:nvCxnSpPr>
        <p:spPr>
          <a:xfrm>
            <a:off x="1202453" y="2594598"/>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994898" y="2586446"/>
            <a:ext cx="650953" cy="81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75777" y="2284456"/>
            <a:ext cx="1904752" cy="584775"/>
          </a:xfrm>
          <a:prstGeom prst="rect">
            <a:avLst/>
          </a:prstGeom>
        </p:spPr>
        <p:txBody>
          <a:bodyPr wrap="none">
            <a:spAutoFit/>
          </a:bodyPr>
          <a:lstStyle/>
          <a:p>
            <a:r>
              <a:rPr lang="en-US" sz="3200" b="1" dirty="0"/>
              <a:t>d</a:t>
            </a:r>
            <a:r>
              <a:rPr lang="en-US" sz="3200" b="1" dirty="0" smtClean="0"/>
              <a:t>ictionary</a:t>
            </a:r>
            <a:endParaRPr lang="en-US" sz="3200" dirty="0"/>
          </a:p>
        </p:txBody>
      </p:sp>
      <p:sp>
        <p:nvSpPr>
          <p:cNvPr id="9" name="Rectangle 8"/>
          <p:cNvSpPr/>
          <p:nvPr/>
        </p:nvSpPr>
        <p:spPr>
          <a:xfrm>
            <a:off x="146679" y="3125380"/>
            <a:ext cx="1942840" cy="830997"/>
          </a:xfrm>
          <a:prstGeom prst="rect">
            <a:avLst/>
          </a:prstGeom>
        </p:spPr>
        <p:txBody>
          <a:bodyPr wrap="none">
            <a:spAutoFit/>
          </a:bodyPr>
          <a:lstStyle/>
          <a:p>
            <a:r>
              <a:rPr lang="en-US" sz="4800" b="1" dirty="0" smtClean="0">
                <a:solidFill>
                  <a:schemeClr val="accent6"/>
                </a:solidFill>
              </a:rPr>
              <a:t>“</a:t>
            </a:r>
            <a:r>
              <a:rPr lang="en-US" sz="4800" b="1" dirty="0" err="1" smtClean="0">
                <a:solidFill>
                  <a:schemeClr val="accent6"/>
                </a:solidFill>
              </a:rPr>
              <a:t>quitt</a:t>
            </a:r>
            <a:r>
              <a:rPr lang="en-US" sz="4800" b="1" dirty="0" smtClean="0">
                <a:solidFill>
                  <a:schemeClr val="accent6"/>
                </a:solidFill>
              </a:rPr>
              <a:t>”</a:t>
            </a:r>
            <a:endParaRPr lang="en-US" sz="4800" dirty="0">
              <a:solidFill>
                <a:schemeClr val="accent6"/>
              </a:solidFill>
            </a:endParaRPr>
          </a:p>
        </p:txBody>
      </p:sp>
      <p:sp>
        <p:nvSpPr>
          <p:cNvPr id="10" name="Rectangle 9"/>
          <p:cNvSpPr/>
          <p:nvPr/>
        </p:nvSpPr>
        <p:spPr>
          <a:xfrm>
            <a:off x="5049427" y="2942594"/>
            <a:ext cx="1923988" cy="3046988"/>
          </a:xfrm>
          <a:prstGeom prst="rect">
            <a:avLst/>
          </a:prstGeom>
        </p:spPr>
        <p:txBody>
          <a:bodyPr wrap="none">
            <a:spAutoFit/>
          </a:bodyPr>
          <a:lstStyle/>
          <a:p>
            <a:pPr algn="ctr"/>
            <a:r>
              <a:rPr lang="en-US" sz="4800" b="1" dirty="0" smtClean="0">
                <a:solidFill>
                  <a:schemeClr val="accent6"/>
                </a:solidFill>
              </a:rPr>
              <a:t>{’q’ : 1,</a:t>
            </a:r>
          </a:p>
          <a:p>
            <a:pPr algn="ctr"/>
            <a:r>
              <a:rPr lang="en-US" sz="4800" b="1" dirty="0" smtClean="0">
                <a:solidFill>
                  <a:schemeClr val="accent6"/>
                </a:solidFill>
              </a:rPr>
              <a:t>‘u’:1,</a:t>
            </a:r>
          </a:p>
          <a:p>
            <a:pPr algn="ctr"/>
            <a:r>
              <a:rPr lang="en-US" sz="4800" b="1" dirty="0" smtClean="0">
                <a:solidFill>
                  <a:schemeClr val="accent6"/>
                </a:solidFill>
              </a:rPr>
              <a:t>‘i’:1,</a:t>
            </a:r>
          </a:p>
          <a:p>
            <a:pPr algn="ctr"/>
            <a:r>
              <a:rPr lang="en-US" sz="4800" b="1" dirty="0" smtClean="0">
                <a:solidFill>
                  <a:schemeClr val="accent6"/>
                </a:solidFill>
              </a:rPr>
              <a:t>’t’:2}</a:t>
            </a:r>
            <a:endParaRPr lang="en-US" sz="4800" dirty="0">
              <a:solidFill>
                <a:schemeClr val="accent6"/>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415" y="323893"/>
            <a:ext cx="4829654" cy="211297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3673" y="3187201"/>
            <a:ext cx="4761729" cy="627059"/>
          </a:xfrm>
          <a:prstGeom prst="rect">
            <a:avLst/>
          </a:prstGeom>
        </p:spPr>
      </p:pic>
    </p:spTree>
    <p:extLst>
      <p:ext uri="{BB962C8B-B14F-4D97-AF65-F5344CB8AC3E}">
        <p14:creationId xmlns:p14="http://schemas.microsoft.com/office/powerpoint/2010/main" val="1804889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634" y="434683"/>
            <a:ext cx="9029337" cy="1623805"/>
          </a:xfrm>
          <a:prstGeom prst="rect">
            <a:avLst/>
          </a:prstGeom>
        </p:spPr>
      </p:pic>
    </p:spTree>
    <p:extLst>
      <p:ext uri="{BB962C8B-B14F-4D97-AF65-F5344CB8AC3E}">
        <p14:creationId xmlns:p14="http://schemas.microsoft.com/office/powerpoint/2010/main" val="136085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7474008" cy="58864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902" y="5723932"/>
            <a:ext cx="4660312" cy="1134068"/>
          </a:xfrm>
          <a:prstGeom prst="rect">
            <a:avLst/>
          </a:prstGeom>
        </p:spPr>
      </p:pic>
    </p:spTree>
    <p:extLst>
      <p:ext uri="{BB962C8B-B14F-4D97-AF65-F5344CB8AC3E}">
        <p14:creationId xmlns:p14="http://schemas.microsoft.com/office/powerpoint/2010/main" val="115539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7474008" cy="58864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902" y="5723932"/>
            <a:ext cx="4660312" cy="1134068"/>
          </a:xfrm>
          <a:prstGeom prst="rect">
            <a:avLst/>
          </a:prstGeom>
        </p:spPr>
      </p:pic>
      <p:sp>
        <p:nvSpPr>
          <p:cNvPr id="4" name="Freeform 3"/>
          <p:cNvSpPr/>
          <p:nvPr/>
        </p:nvSpPr>
        <p:spPr>
          <a:xfrm>
            <a:off x="6635931" y="300446"/>
            <a:ext cx="1009834" cy="1931644"/>
          </a:xfrm>
          <a:custGeom>
            <a:avLst/>
            <a:gdLst>
              <a:gd name="connsiteX0" fmla="*/ 0 w 1009834"/>
              <a:gd name="connsiteY0" fmla="*/ 26125 h 1931644"/>
              <a:gd name="connsiteX1" fmla="*/ 548640 w 1009834"/>
              <a:gd name="connsiteY1" fmla="*/ 13063 h 1931644"/>
              <a:gd name="connsiteX2" fmla="*/ 640080 w 1009834"/>
              <a:gd name="connsiteY2" fmla="*/ 0 h 1931644"/>
              <a:gd name="connsiteX3" fmla="*/ 979715 w 1009834"/>
              <a:gd name="connsiteY3" fmla="*/ 13063 h 1931644"/>
              <a:gd name="connsiteX4" fmla="*/ 953589 w 1009834"/>
              <a:gd name="connsiteY4" fmla="*/ 104503 h 1931644"/>
              <a:gd name="connsiteX5" fmla="*/ 940526 w 1009834"/>
              <a:gd name="connsiteY5" fmla="*/ 156754 h 1931644"/>
              <a:gd name="connsiteX6" fmla="*/ 953589 w 1009834"/>
              <a:gd name="connsiteY6" fmla="*/ 744583 h 1931644"/>
              <a:gd name="connsiteX7" fmla="*/ 966652 w 1009834"/>
              <a:gd name="connsiteY7" fmla="*/ 875211 h 1931644"/>
              <a:gd name="connsiteX8" fmla="*/ 979715 w 1009834"/>
              <a:gd name="connsiteY8" fmla="*/ 1306285 h 1931644"/>
              <a:gd name="connsiteX9" fmla="*/ 966652 w 1009834"/>
              <a:gd name="connsiteY9" fmla="*/ 1841863 h 1931644"/>
              <a:gd name="connsiteX10" fmla="*/ 653143 w 1009834"/>
              <a:gd name="connsiteY10" fmla="*/ 1854925 h 1931644"/>
              <a:gd name="connsiteX11" fmla="*/ 613955 w 1009834"/>
              <a:gd name="connsiteY11" fmla="*/ 1867988 h 1931644"/>
              <a:gd name="connsiteX12" fmla="*/ 548640 w 1009834"/>
              <a:gd name="connsiteY12" fmla="*/ 1881051 h 1931644"/>
              <a:gd name="connsiteX13" fmla="*/ 496389 w 1009834"/>
              <a:gd name="connsiteY13" fmla="*/ 1894114 h 1931644"/>
              <a:gd name="connsiteX14" fmla="*/ 91440 w 1009834"/>
              <a:gd name="connsiteY14" fmla="*/ 1841863 h 193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834" h="1931644">
                <a:moveTo>
                  <a:pt x="0" y="26125"/>
                </a:moveTo>
                <a:lnTo>
                  <a:pt x="548640" y="13063"/>
                </a:lnTo>
                <a:cubicBezTo>
                  <a:pt x="579404" y="11807"/>
                  <a:pt x="609291" y="0"/>
                  <a:pt x="640080" y="0"/>
                </a:cubicBezTo>
                <a:cubicBezTo>
                  <a:pt x="753375" y="0"/>
                  <a:pt x="866503" y="8709"/>
                  <a:pt x="979715" y="13063"/>
                </a:cubicBezTo>
                <a:cubicBezTo>
                  <a:pt x="938878" y="176406"/>
                  <a:pt x="991070" y="-26677"/>
                  <a:pt x="953589" y="104503"/>
                </a:cubicBezTo>
                <a:cubicBezTo>
                  <a:pt x="948657" y="121765"/>
                  <a:pt x="944880" y="139337"/>
                  <a:pt x="940526" y="156754"/>
                </a:cubicBezTo>
                <a:cubicBezTo>
                  <a:pt x="944880" y="352697"/>
                  <a:pt x="946467" y="548721"/>
                  <a:pt x="953589" y="744583"/>
                </a:cubicBezTo>
                <a:cubicBezTo>
                  <a:pt x="955179" y="788314"/>
                  <a:pt x="964619" y="831498"/>
                  <a:pt x="966652" y="875211"/>
                </a:cubicBezTo>
                <a:cubicBezTo>
                  <a:pt x="973331" y="1018813"/>
                  <a:pt x="975361" y="1162594"/>
                  <a:pt x="979715" y="1306285"/>
                </a:cubicBezTo>
                <a:cubicBezTo>
                  <a:pt x="975361" y="1484811"/>
                  <a:pt x="1057992" y="1688411"/>
                  <a:pt x="966652" y="1841863"/>
                </a:cubicBezTo>
                <a:cubicBezTo>
                  <a:pt x="913154" y="1931740"/>
                  <a:pt x="757451" y="1847199"/>
                  <a:pt x="653143" y="1854925"/>
                </a:cubicBezTo>
                <a:cubicBezTo>
                  <a:pt x="639411" y="1855942"/>
                  <a:pt x="627313" y="1864648"/>
                  <a:pt x="613955" y="1867988"/>
                </a:cubicBezTo>
                <a:cubicBezTo>
                  <a:pt x="592415" y="1873373"/>
                  <a:pt x="570314" y="1876234"/>
                  <a:pt x="548640" y="1881051"/>
                </a:cubicBezTo>
                <a:cubicBezTo>
                  <a:pt x="531114" y="1884946"/>
                  <a:pt x="513806" y="1889760"/>
                  <a:pt x="496389" y="1894114"/>
                </a:cubicBezTo>
                <a:cubicBezTo>
                  <a:pt x="78384" y="1880630"/>
                  <a:pt x="91440" y="2016104"/>
                  <a:pt x="91440" y="184186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994469" y="1280160"/>
            <a:ext cx="1515291" cy="2220686"/>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48095" cy="6858000"/>
          </a:xfrm>
          <a:prstGeom prst="rect">
            <a:avLst/>
          </a:prstGeom>
        </p:spPr>
      </p:pic>
      <p:sp>
        <p:nvSpPr>
          <p:cNvPr id="5" name="Freeform 4"/>
          <p:cNvSpPr/>
          <p:nvPr/>
        </p:nvSpPr>
        <p:spPr>
          <a:xfrm>
            <a:off x="2808756" y="907868"/>
            <a:ext cx="3187095" cy="2135778"/>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95851" y="2485719"/>
            <a:ext cx="2263953" cy="769441"/>
          </a:xfrm>
          <a:prstGeom prst="rect">
            <a:avLst/>
          </a:prstGeom>
        </p:spPr>
        <p:txBody>
          <a:bodyPr wrap="none">
            <a:spAutoFit/>
          </a:bodyPr>
          <a:lstStyle/>
          <a:p>
            <a:r>
              <a:rPr lang="en-US" sz="4400" b="1" dirty="0" smtClean="0">
                <a:solidFill>
                  <a:srgbClr val="FF0000"/>
                </a:solidFill>
              </a:rPr>
              <a:t>Bug here</a:t>
            </a:r>
            <a:endParaRPr lang="en-US" sz="4400" dirty="0">
              <a:solidFill>
                <a:srgbClr val="FF0000"/>
              </a:solidFill>
            </a:endParaRPr>
          </a:p>
        </p:txBody>
      </p:sp>
    </p:spTree>
    <p:extLst>
      <p:ext uri="{BB962C8B-B14F-4D97-AF65-F5344CB8AC3E}">
        <p14:creationId xmlns:p14="http://schemas.microsoft.com/office/powerpoint/2010/main" val="47881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773" y="1859672"/>
            <a:ext cx="11649055" cy="1200329"/>
          </a:xfrm>
          <a:prstGeom prst="rect">
            <a:avLst/>
          </a:prstGeom>
        </p:spPr>
        <p:txBody>
          <a:bodyPr wrap="square">
            <a:spAutoFit/>
          </a:bodyPr>
          <a:lstStyle/>
          <a:p>
            <a:pPr algn="ctr"/>
            <a:r>
              <a:rPr lang="en-US" sz="7200" b="1" smtClean="0"/>
              <a:t>Scope</a:t>
            </a:r>
            <a:endParaRPr lang="en-US" sz="7200"/>
          </a:p>
        </p:txBody>
      </p:sp>
    </p:spTree>
    <p:extLst>
      <p:ext uri="{BB962C8B-B14F-4D97-AF65-F5344CB8AC3E}">
        <p14:creationId xmlns:p14="http://schemas.microsoft.com/office/powerpoint/2010/main" val="178465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92" y="1022505"/>
            <a:ext cx="11682896" cy="4505169"/>
          </a:xfrm>
          <a:prstGeom prst="rect">
            <a:avLst/>
          </a:prstGeom>
        </p:spPr>
      </p:pic>
    </p:spTree>
    <p:extLst>
      <p:ext uri="{BB962C8B-B14F-4D97-AF65-F5344CB8AC3E}">
        <p14:creationId xmlns:p14="http://schemas.microsoft.com/office/powerpoint/2010/main" val="556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481" y="653143"/>
            <a:ext cx="9555233" cy="5518332"/>
          </a:xfrm>
          <a:prstGeom prst="rect">
            <a:avLst/>
          </a:prstGeom>
        </p:spPr>
      </p:pic>
      <p:sp>
        <p:nvSpPr>
          <p:cNvPr id="5" name="Freeform 4"/>
          <p:cNvSpPr/>
          <p:nvPr/>
        </p:nvSpPr>
        <p:spPr>
          <a:xfrm>
            <a:off x="3631716" y="1025434"/>
            <a:ext cx="1933061" cy="855617"/>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69279" y="1111610"/>
            <a:ext cx="3755580" cy="769441"/>
          </a:xfrm>
          <a:prstGeom prst="rect">
            <a:avLst/>
          </a:prstGeom>
        </p:spPr>
        <p:txBody>
          <a:bodyPr wrap="none">
            <a:spAutoFit/>
          </a:bodyPr>
          <a:lstStyle/>
          <a:p>
            <a:r>
              <a:rPr lang="en-US" sz="4400" b="1" dirty="0" smtClean="0">
                <a:solidFill>
                  <a:srgbClr val="FF0000"/>
                </a:solidFill>
              </a:rPr>
              <a:t>Global Variable</a:t>
            </a:r>
            <a:endParaRPr lang="en-US" sz="4400" dirty="0">
              <a:solidFill>
                <a:srgbClr val="FF0000"/>
              </a:solidFill>
            </a:endParaRPr>
          </a:p>
        </p:txBody>
      </p:sp>
      <p:sp>
        <p:nvSpPr>
          <p:cNvPr id="7" name="Freeform 6"/>
          <p:cNvSpPr/>
          <p:nvPr/>
        </p:nvSpPr>
        <p:spPr>
          <a:xfrm>
            <a:off x="4189065" y="2862943"/>
            <a:ext cx="1933061" cy="855617"/>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26628" y="2949119"/>
            <a:ext cx="3427349" cy="769441"/>
          </a:xfrm>
          <a:prstGeom prst="rect">
            <a:avLst/>
          </a:prstGeom>
        </p:spPr>
        <p:txBody>
          <a:bodyPr wrap="none">
            <a:spAutoFit/>
          </a:bodyPr>
          <a:lstStyle/>
          <a:p>
            <a:r>
              <a:rPr lang="en-US" sz="4400" b="1" dirty="0" smtClean="0">
                <a:solidFill>
                  <a:srgbClr val="FF0000"/>
                </a:solidFill>
              </a:rPr>
              <a:t>Local Variable</a:t>
            </a:r>
            <a:endParaRPr lang="en-US" sz="4400" dirty="0">
              <a:solidFill>
                <a:srgbClr val="FF0000"/>
              </a:solidFill>
            </a:endParaRPr>
          </a:p>
        </p:txBody>
      </p:sp>
    </p:spTree>
    <p:extLst>
      <p:ext uri="{BB962C8B-B14F-4D97-AF65-F5344CB8AC3E}">
        <p14:creationId xmlns:p14="http://schemas.microsoft.com/office/powerpoint/2010/main" val="22696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96" y="128588"/>
            <a:ext cx="10382521" cy="6729412"/>
          </a:xfrm>
          <a:prstGeom prst="rect">
            <a:avLst/>
          </a:prstGeom>
        </p:spPr>
      </p:pic>
    </p:spTree>
    <p:extLst>
      <p:ext uri="{BB962C8B-B14F-4D97-AF65-F5344CB8AC3E}">
        <p14:creationId xmlns:p14="http://schemas.microsoft.com/office/powerpoint/2010/main" val="1568666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68078"/>
            <a:ext cx="8172450" cy="52969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8773" y="1263457"/>
            <a:ext cx="6799852" cy="5301580"/>
          </a:xfrm>
          <a:prstGeom prst="rect">
            <a:avLst/>
          </a:prstGeom>
        </p:spPr>
      </p:pic>
    </p:spTree>
    <p:extLst>
      <p:ext uri="{BB962C8B-B14F-4D97-AF65-F5344CB8AC3E}">
        <p14:creationId xmlns:p14="http://schemas.microsoft.com/office/powerpoint/2010/main" val="5692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758" y="332509"/>
            <a:ext cx="5818910" cy="5016758"/>
          </a:xfrm>
          <a:prstGeom prst="rect">
            <a:avLst/>
          </a:prstGeom>
          <a:noFill/>
        </p:spPr>
        <p:txBody>
          <a:bodyPr wrap="square" rtlCol="0">
            <a:spAutoFit/>
          </a:bodyPr>
          <a:lstStyle/>
          <a:p>
            <a:r>
              <a:rPr lang="en-US" sz="4000" b="1" smtClean="0"/>
              <a:t>First half topics:</a:t>
            </a:r>
          </a:p>
          <a:p>
            <a:endParaRPr lang="en-US" sz="4000" b="1" dirty="0" smtClean="0"/>
          </a:p>
          <a:p>
            <a:r>
              <a:rPr lang="en-US" sz="4000" b="1" dirty="0" smtClean="0"/>
              <a:t>- Review Loops</a:t>
            </a:r>
          </a:p>
          <a:p>
            <a:endParaRPr lang="en-US" sz="4000" b="1" dirty="0" smtClean="0"/>
          </a:p>
          <a:p>
            <a:pPr marL="285750" indent="-285750">
              <a:buFontTx/>
              <a:buChar char="-"/>
            </a:pPr>
            <a:r>
              <a:rPr lang="en-US" sz="4000" b="1" dirty="0" smtClean="0"/>
              <a:t>Functions</a:t>
            </a:r>
          </a:p>
          <a:p>
            <a:pPr marL="285750" indent="-285750">
              <a:buFontTx/>
              <a:buChar char="-"/>
            </a:pPr>
            <a:endParaRPr lang="en-US" sz="4000" b="1" dirty="0" smtClean="0"/>
          </a:p>
          <a:p>
            <a:pPr marL="285750" indent="-285750">
              <a:buFontTx/>
              <a:buChar char="-"/>
            </a:pPr>
            <a:r>
              <a:rPr lang="en-US" sz="4000" b="1" dirty="0" smtClean="0"/>
              <a:t>Importing Modules and documentation</a:t>
            </a:r>
            <a:endParaRPr lang="en-US" sz="4000" b="1" dirty="0"/>
          </a:p>
        </p:txBody>
      </p:sp>
      <p:sp>
        <p:nvSpPr>
          <p:cNvPr id="3" name="TextBox 2"/>
          <p:cNvSpPr txBox="1"/>
          <p:nvPr/>
        </p:nvSpPr>
        <p:spPr>
          <a:xfrm>
            <a:off x="6127668" y="332509"/>
            <a:ext cx="5818910" cy="5016758"/>
          </a:xfrm>
          <a:prstGeom prst="rect">
            <a:avLst/>
          </a:prstGeom>
          <a:noFill/>
        </p:spPr>
        <p:txBody>
          <a:bodyPr wrap="square" rtlCol="0">
            <a:spAutoFit/>
          </a:bodyPr>
          <a:lstStyle/>
          <a:p>
            <a:r>
              <a:rPr lang="en-US" sz="4000" b="1" dirty="0" smtClean="0"/>
              <a:t>Second Half Topics</a:t>
            </a:r>
          </a:p>
          <a:p>
            <a:endParaRPr lang="en-US" sz="4000" b="1" dirty="0" smtClean="0"/>
          </a:p>
          <a:p>
            <a:pPr marL="571500" indent="-571500">
              <a:buFontTx/>
              <a:buChar char="-"/>
            </a:pPr>
            <a:r>
              <a:rPr lang="en-US" sz="4000" b="1" dirty="0" smtClean="0"/>
              <a:t>High-level programming </a:t>
            </a:r>
          </a:p>
          <a:p>
            <a:pPr marL="571500" indent="-571500">
              <a:buFontTx/>
              <a:buChar char="-"/>
            </a:pPr>
            <a:endParaRPr lang="en-US" sz="4000" b="1" dirty="0"/>
          </a:p>
          <a:p>
            <a:pPr marL="571500" indent="-571500">
              <a:buFontTx/>
              <a:buChar char="-"/>
            </a:pPr>
            <a:r>
              <a:rPr lang="en-US" sz="4000" b="1" dirty="0" err="1" smtClean="0"/>
              <a:t>Webscraping</a:t>
            </a:r>
            <a:endParaRPr lang="en-US" sz="4000" b="1" dirty="0" smtClean="0"/>
          </a:p>
          <a:p>
            <a:endParaRPr lang="en-US" sz="4000" b="1" dirty="0"/>
          </a:p>
          <a:p>
            <a:r>
              <a:rPr lang="en-US" sz="4000" b="1" dirty="0" smtClean="0"/>
              <a:t>- SMTP (Email Sending)</a:t>
            </a:r>
          </a:p>
        </p:txBody>
      </p:sp>
      <p:cxnSp>
        <p:nvCxnSpPr>
          <p:cNvPr id="5" name="Straight Connector 4"/>
          <p:cNvCxnSpPr/>
          <p:nvPr/>
        </p:nvCxnSpPr>
        <p:spPr>
          <a:xfrm>
            <a:off x="5852162" y="332509"/>
            <a:ext cx="0" cy="6381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101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3459" y="266004"/>
            <a:ext cx="11649055" cy="4462760"/>
          </a:xfrm>
          <a:prstGeom prst="rect">
            <a:avLst/>
          </a:prstGeom>
        </p:spPr>
        <p:txBody>
          <a:bodyPr wrap="square">
            <a:spAutoFit/>
          </a:bodyPr>
          <a:lstStyle/>
          <a:p>
            <a:pPr algn="ctr"/>
            <a:r>
              <a:rPr lang="en-US" sz="7200" b="1" dirty="0" smtClean="0"/>
              <a:t>Scope</a:t>
            </a:r>
          </a:p>
          <a:p>
            <a:endParaRPr lang="en-US" sz="2000" b="1" dirty="0"/>
          </a:p>
          <a:p>
            <a:pPr marL="457200" indent="-457200">
              <a:buFontTx/>
              <a:buChar char="-"/>
            </a:pPr>
            <a:r>
              <a:rPr lang="en-US" sz="3200" b="1" dirty="0" smtClean="0"/>
              <a:t>”Local Variables” vs. ”Global Variables”</a:t>
            </a:r>
          </a:p>
          <a:p>
            <a:pPr marL="457200" indent="-457200">
              <a:buFontTx/>
              <a:buChar char="-"/>
            </a:pPr>
            <a:endParaRPr lang="en-US" sz="3200" b="1" dirty="0" smtClean="0"/>
          </a:p>
          <a:p>
            <a:r>
              <a:rPr lang="mr-IN" sz="3200" b="1" dirty="0" smtClean="0"/>
              <a:t>–</a:t>
            </a:r>
            <a:r>
              <a:rPr lang="en-US" sz="3200" b="1" dirty="0" smtClean="0"/>
              <a:t> A function can’t change “global variables”</a:t>
            </a:r>
          </a:p>
          <a:p>
            <a:endParaRPr lang="en-US" sz="3200" b="1" dirty="0" smtClean="0"/>
          </a:p>
          <a:p>
            <a:r>
              <a:rPr lang="mr-IN" sz="3200" b="1" dirty="0" smtClean="0"/>
              <a:t>–</a:t>
            </a:r>
            <a:r>
              <a:rPr lang="en-US" sz="3200" b="1" dirty="0" smtClean="0"/>
              <a:t> All “local variables” are destroyed. You only get to keep your return value.</a:t>
            </a:r>
            <a:endParaRPr lang="en-US" sz="3200" dirty="0"/>
          </a:p>
        </p:txBody>
      </p:sp>
    </p:spTree>
    <p:extLst>
      <p:ext uri="{BB962C8B-B14F-4D97-AF65-F5344CB8AC3E}">
        <p14:creationId xmlns:p14="http://schemas.microsoft.com/office/powerpoint/2010/main" val="2016638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459" y="266004"/>
            <a:ext cx="11649055" cy="1200329"/>
          </a:xfrm>
          <a:prstGeom prst="rect">
            <a:avLst/>
          </a:prstGeom>
        </p:spPr>
        <p:txBody>
          <a:bodyPr wrap="square">
            <a:spAutoFit/>
          </a:bodyPr>
          <a:lstStyle/>
          <a:p>
            <a:pPr algn="ctr"/>
            <a:r>
              <a:rPr lang="en-US" sz="7200" b="1" dirty="0" smtClean="0"/>
              <a:t>Function Exercise Challenges</a:t>
            </a:r>
            <a:endParaRPr lang="en-US" sz="3200" dirty="0"/>
          </a:p>
        </p:txBody>
      </p:sp>
      <p:sp>
        <p:nvSpPr>
          <p:cNvPr id="4" name="Rectangle 3"/>
          <p:cNvSpPr/>
          <p:nvPr/>
        </p:nvSpPr>
        <p:spPr>
          <a:xfrm>
            <a:off x="303458" y="1747141"/>
            <a:ext cx="11649055" cy="2123658"/>
          </a:xfrm>
          <a:prstGeom prst="rect">
            <a:avLst/>
          </a:prstGeom>
        </p:spPr>
        <p:txBody>
          <a:bodyPr wrap="square">
            <a:spAutoFit/>
          </a:bodyPr>
          <a:lstStyle/>
          <a:p>
            <a:r>
              <a:rPr lang="en-US" sz="2200" b="1" dirty="0" smtClean="0"/>
              <a:t>Write a function that takes two lists, and returns a list of common elements between the two.</a:t>
            </a:r>
            <a:endParaRPr lang="en-US" sz="2200" b="1" dirty="0" smtClean="0"/>
          </a:p>
          <a:p>
            <a:endParaRPr lang="en-US" sz="2200" b="1" dirty="0" smtClean="0"/>
          </a:p>
          <a:p>
            <a:endParaRPr lang="en-US" sz="2200" b="1" dirty="0"/>
          </a:p>
          <a:p>
            <a:endParaRPr lang="en-US" sz="2200" b="1" dirty="0"/>
          </a:p>
          <a:p>
            <a:r>
              <a:rPr lang="en-US" sz="2200" b="1" dirty="0" smtClean="0"/>
              <a:t>Use loops to calculate the factorial of a number. Write a function </a:t>
            </a:r>
            <a:r>
              <a:rPr lang="en-US" sz="2200" b="1" i="1" dirty="0" smtClean="0"/>
              <a:t>that calls itself </a:t>
            </a:r>
            <a:r>
              <a:rPr lang="en-US" sz="2200" b="1" dirty="0" smtClean="0"/>
              <a:t>to calculate the factorial of the input. Which was easier for you?</a:t>
            </a:r>
          </a:p>
        </p:txBody>
      </p:sp>
    </p:spTree>
    <p:extLst>
      <p:ext uri="{BB962C8B-B14F-4D97-AF65-F5344CB8AC3E}">
        <p14:creationId xmlns:p14="http://schemas.microsoft.com/office/powerpoint/2010/main" val="132556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486" y="445210"/>
            <a:ext cx="11649055" cy="1200329"/>
          </a:xfrm>
          <a:prstGeom prst="rect">
            <a:avLst/>
          </a:prstGeom>
        </p:spPr>
        <p:txBody>
          <a:bodyPr wrap="square">
            <a:spAutoFit/>
          </a:bodyPr>
          <a:lstStyle/>
          <a:p>
            <a:pPr algn="ctr"/>
            <a:r>
              <a:rPr lang="en-US" sz="7200" b="1" dirty="0" smtClean="0"/>
              <a:t>Libraries (Modules)</a:t>
            </a:r>
            <a:endParaRPr lang="en-US" sz="7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8900"/>
            <a:ext cx="7287490" cy="3757612"/>
          </a:xfrm>
          <a:prstGeom prst="rect">
            <a:avLst/>
          </a:prstGeom>
        </p:spPr>
      </p:pic>
      <p:sp>
        <p:nvSpPr>
          <p:cNvPr id="4" name="Freeform 3"/>
          <p:cNvSpPr/>
          <p:nvPr/>
        </p:nvSpPr>
        <p:spPr>
          <a:xfrm flipH="1" flipV="1">
            <a:off x="971552" y="3338374"/>
            <a:ext cx="300036" cy="247787"/>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43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486" y="445210"/>
            <a:ext cx="11649055" cy="1200329"/>
          </a:xfrm>
          <a:prstGeom prst="rect">
            <a:avLst/>
          </a:prstGeom>
        </p:spPr>
        <p:txBody>
          <a:bodyPr wrap="square">
            <a:spAutoFit/>
          </a:bodyPr>
          <a:lstStyle/>
          <a:p>
            <a:pPr algn="ctr"/>
            <a:r>
              <a:rPr lang="en-US" sz="7200" b="1" dirty="0" smtClean="0"/>
              <a:t>Libraries (Modules)</a:t>
            </a:r>
            <a:endParaRPr lang="en-US" sz="7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8900"/>
            <a:ext cx="7287490" cy="3757612"/>
          </a:xfrm>
          <a:prstGeom prst="rect">
            <a:avLst/>
          </a:prstGeom>
        </p:spPr>
      </p:pic>
      <p:sp>
        <p:nvSpPr>
          <p:cNvPr id="4" name="Freeform 3"/>
          <p:cNvSpPr/>
          <p:nvPr/>
        </p:nvSpPr>
        <p:spPr>
          <a:xfrm flipH="1" flipV="1">
            <a:off x="971552" y="3338374"/>
            <a:ext cx="300036" cy="247787"/>
          </a:xfrm>
          <a:custGeom>
            <a:avLst/>
            <a:gdLst>
              <a:gd name="connsiteX0" fmla="*/ 1515291 w 1515291"/>
              <a:gd name="connsiteY0" fmla="*/ 2220686 h 2220686"/>
              <a:gd name="connsiteX1" fmla="*/ 1502228 w 1515291"/>
              <a:gd name="connsiteY1" fmla="*/ 1384663 h 2220686"/>
              <a:gd name="connsiteX2" fmla="*/ 1476102 w 1515291"/>
              <a:gd name="connsiteY2" fmla="*/ 1240971 h 2220686"/>
              <a:gd name="connsiteX3" fmla="*/ 1449977 w 1515291"/>
              <a:gd name="connsiteY3" fmla="*/ 1162594 h 2220686"/>
              <a:gd name="connsiteX4" fmla="*/ 1423851 w 1515291"/>
              <a:gd name="connsiteY4" fmla="*/ 1110343 h 2220686"/>
              <a:gd name="connsiteX5" fmla="*/ 1384662 w 1515291"/>
              <a:gd name="connsiteY5" fmla="*/ 1005840 h 2220686"/>
              <a:gd name="connsiteX6" fmla="*/ 1306285 w 1515291"/>
              <a:gd name="connsiteY6" fmla="*/ 888274 h 2220686"/>
              <a:gd name="connsiteX7" fmla="*/ 1280160 w 1515291"/>
              <a:gd name="connsiteY7" fmla="*/ 849086 h 2220686"/>
              <a:gd name="connsiteX8" fmla="*/ 1227908 w 1515291"/>
              <a:gd name="connsiteY8" fmla="*/ 796834 h 2220686"/>
              <a:gd name="connsiteX9" fmla="*/ 1175657 w 1515291"/>
              <a:gd name="connsiteY9" fmla="*/ 718457 h 2220686"/>
              <a:gd name="connsiteX10" fmla="*/ 1136468 w 1515291"/>
              <a:gd name="connsiteY10" fmla="*/ 692331 h 2220686"/>
              <a:gd name="connsiteX11" fmla="*/ 940525 w 1515291"/>
              <a:gd name="connsiteY11" fmla="*/ 548640 h 2220686"/>
              <a:gd name="connsiteX12" fmla="*/ 901337 w 1515291"/>
              <a:gd name="connsiteY12" fmla="*/ 509451 h 2220686"/>
              <a:gd name="connsiteX13" fmla="*/ 757645 w 1515291"/>
              <a:gd name="connsiteY13" fmla="*/ 444137 h 2220686"/>
              <a:gd name="connsiteX14" fmla="*/ 705394 w 1515291"/>
              <a:gd name="connsiteY14" fmla="*/ 418011 h 2220686"/>
              <a:gd name="connsiteX15" fmla="*/ 640080 w 1515291"/>
              <a:gd name="connsiteY15" fmla="*/ 391886 h 2220686"/>
              <a:gd name="connsiteX16" fmla="*/ 587828 w 1515291"/>
              <a:gd name="connsiteY16" fmla="*/ 365760 h 2220686"/>
              <a:gd name="connsiteX17" fmla="*/ 548640 w 1515291"/>
              <a:gd name="connsiteY17" fmla="*/ 352697 h 2220686"/>
              <a:gd name="connsiteX18" fmla="*/ 483325 w 1515291"/>
              <a:gd name="connsiteY18" fmla="*/ 326571 h 2220686"/>
              <a:gd name="connsiteX19" fmla="*/ 274320 w 1515291"/>
              <a:gd name="connsiteY19" fmla="*/ 287383 h 2220686"/>
              <a:gd name="connsiteX20" fmla="*/ 222068 w 1515291"/>
              <a:gd name="connsiteY20" fmla="*/ 274320 h 2220686"/>
              <a:gd name="connsiteX21" fmla="*/ 39188 w 1515291"/>
              <a:gd name="connsiteY21" fmla="*/ 287383 h 2220686"/>
              <a:gd name="connsiteX22" fmla="*/ 52251 w 1515291"/>
              <a:gd name="connsiteY22" fmla="*/ 339634 h 2220686"/>
              <a:gd name="connsiteX23" fmla="*/ 91440 w 1515291"/>
              <a:gd name="connsiteY23" fmla="*/ 378823 h 2220686"/>
              <a:gd name="connsiteX24" fmla="*/ 156754 w 1515291"/>
              <a:gd name="connsiteY24" fmla="*/ 457200 h 2220686"/>
              <a:gd name="connsiteX25" fmla="*/ 143691 w 1515291"/>
              <a:gd name="connsiteY25" fmla="*/ 418011 h 2220686"/>
              <a:gd name="connsiteX26" fmla="*/ 104502 w 1515291"/>
              <a:gd name="connsiteY26" fmla="*/ 365760 h 2220686"/>
              <a:gd name="connsiteX27" fmla="*/ 52251 w 1515291"/>
              <a:gd name="connsiteY27" fmla="*/ 287383 h 2220686"/>
              <a:gd name="connsiteX28" fmla="*/ 26125 w 1515291"/>
              <a:gd name="connsiteY28" fmla="*/ 248194 h 2220686"/>
              <a:gd name="connsiteX29" fmla="*/ 0 w 1515291"/>
              <a:gd name="connsiteY29" fmla="*/ 209006 h 2220686"/>
              <a:gd name="connsiteX30" fmla="*/ 117565 w 1515291"/>
              <a:gd name="connsiteY30" fmla="*/ 169817 h 2220686"/>
              <a:gd name="connsiteX31" fmla="*/ 156754 w 1515291"/>
              <a:gd name="connsiteY31" fmla="*/ 156754 h 2220686"/>
              <a:gd name="connsiteX32" fmla="*/ 235131 w 1515291"/>
              <a:gd name="connsiteY32" fmla="*/ 117566 h 2220686"/>
              <a:gd name="connsiteX33" fmla="*/ 300445 w 1515291"/>
              <a:gd name="connsiteY33" fmla="*/ 91440 h 2220686"/>
              <a:gd name="connsiteX34" fmla="*/ 404948 w 1515291"/>
              <a:gd name="connsiteY34" fmla="*/ 26126 h 2220686"/>
              <a:gd name="connsiteX35" fmla="*/ 431074 w 1515291"/>
              <a:gd name="connsiteY35" fmla="*/ 0 h 222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15291" h="2220686">
                <a:moveTo>
                  <a:pt x="1515291" y="2220686"/>
                </a:moveTo>
                <a:cubicBezTo>
                  <a:pt x="1510937" y="1942012"/>
                  <a:pt x="1510076" y="1663261"/>
                  <a:pt x="1502228" y="1384663"/>
                </a:cubicBezTo>
                <a:cubicBezTo>
                  <a:pt x="1501179" y="1347433"/>
                  <a:pt x="1488147" y="1281120"/>
                  <a:pt x="1476102" y="1240971"/>
                </a:cubicBezTo>
                <a:cubicBezTo>
                  <a:pt x="1468189" y="1214594"/>
                  <a:pt x="1462293" y="1187225"/>
                  <a:pt x="1449977" y="1162594"/>
                </a:cubicBezTo>
                <a:cubicBezTo>
                  <a:pt x="1441268" y="1145177"/>
                  <a:pt x="1431522" y="1128241"/>
                  <a:pt x="1423851" y="1110343"/>
                </a:cubicBezTo>
                <a:cubicBezTo>
                  <a:pt x="1389930" y="1031194"/>
                  <a:pt x="1438795" y="1114106"/>
                  <a:pt x="1384662" y="1005840"/>
                </a:cubicBezTo>
                <a:cubicBezTo>
                  <a:pt x="1355213" y="946942"/>
                  <a:pt x="1342751" y="939327"/>
                  <a:pt x="1306285" y="888274"/>
                </a:cubicBezTo>
                <a:cubicBezTo>
                  <a:pt x="1297160" y="875499"/>
                  <a:pt x="1290377" y="861006"/>
                  <a:pt x="1280160" y="849086"/>
                </a:cubicBezTo>
                <a:cubicBezTo>
                  <a:pt x="1264130" y="830384"/>
                  <a:pt x="1243295" y="816068"/>
                  <a:pt x="1227908" y="796834"/>
                </a:cubicBezTo>
                <a:cubicBezTo>
                  <a:pt x="1208293" y="772315"/>
                  <a:pt x="1196333" y="742087"/>
                  <a:pt x="1175657" y="718457"/>
                </a:cubicBezTo>
                <a:cubicBezTo>
                  <a:pt x="1165319" y="706642"/>
                  <a:pt x="1148727" y="702139"/>
                  <a:pt x="1136468" y="692331"/>
                </a:cubicBezTo>
                <a:cubicBezTo>
                  <a:pt x="957184" y="548904"/>
                  <a:pt x="1046659" y="584018"/>
                  <a:pt x="940525" y="548640"/>
                </a:cubicBezTo>
                <a:cubicBezTo>
                  <a:pt x="927462" y="535577"/>
                  <a:pt x="916708" y="519698"/>
                  <a:pt x="901337" y="509451"/>
                </a:cubicBezTo>
                <a:cubicBezTo>
                  <a:pt x="853473" y="477542"/>
                  <a:pt x="808748" y="466849"/>
                  <a:pt x="757645" y="444137"/>
                </a:cubicBezTo>
                <a:cubicBezTo>
                  <a:pt x="739850" y="436228"/>
                  <a:pt x="723189" y="425920"/>
                  <a:pt x="705394" y="418011"/>
                </a:cubicBezTo>
                <a:cubicBezTo>
                  <a:pt x="683967" y="408488"/>
                  <a:pt x="661507" y="401409"/>
                  <a:pt x="640080" y="391886"/>
                </a:cubicBezTo>
                <a:cubicBezTo>
                  <a:pt x="622285" y="383977"/>
                  <a:pt x="605727" y="373431"/>
                  <a:pt x="587828" y="365760"/>
                </a:cubicBezTo>
                <a:cubicBezTo>
                  <a:pt x="575172" y="360336"/>
                  <a:pt x="561533" y="357532"/>
                  <a:pt x="548640" y="352697"/>
                </a:cubicBezTo>
                <a:cubicBezTo>
                  <a:pt x="526684" y="344464"/>
                  <a:pt x="505982" y="332613"/>
                  <a:pt x="483325" y="326571"/>
                </a:cubicBezTo>
                <a:cubicBezTo>
                  <a:pt x="380917" y="299262"/>
                  <a:pt x="364174" y="305354"/>
                  <a:pt x="274320" y="287383"/>
                </a:cubicBezTo>
                <a:cubicBezTo>
                  <a:pt x="256715" y="283862"/>
                  <a:pt x="239485" y="278674"/>
                  <a:pt x="222068" y="274320"/>
                </a:cubicBezTo>
                <a:lnTo>
                  <a:pt x="39188" y="287383"/>
                </a:lnTo>
                <a:cubicBezTo>
                  <a:pt x="22432" y="293828"/>
                  <a:pt x="43344" y="324046"/>
                  <a:pt x="52251" y="339634"/>
                </a:cubicBezTo>
                <a:cubicBezTo>
                  <a:pt x="61417" y="355674"/>
                  <a:pt x="79613" y="364631"/>
                  <a:pt x="91440" y="378823"/>
                </a:cubicBezTo>
                <a:cubicBezTo>
                  <a:pt x="182373" y="487943"/>
                  <a:pt x="42261" y="342707"/>
                  <a:pt x="156754" y="457200"/>
                </a:cubicBezTo>
                <a:cubicBezTo>
                  <a:pt x="152400" y="444137"/>
                  <a:pt x="150523" y="429966"/>
                  <a:pt x="143691" y="418011"/>
                </a:cubicBezTo>
                <a:cubicBezTo>
                  <a:pt x="132889" y="399108"/>
                  <a:pt x="116987" y="383596"/>
                  <a:pt x="104502" y="365760"/>
                </a:cubicBezTo>
                <a:cubicBezTo>
                  <a:pt x="86496" y="340037"/>
                  <a:pt x="69668" y="313509"/>
                  <a:pt x="52251" y="287383"/>
                </a:cubicBezTo>
                <a:lnTo>
                  <a:pt x="26125" y="248194"/>
                </a:lnTo>
                <a:lnTo>
                  <a:pt x="0" y="209006"/>
                </a:lnTo>
                <a:lnTo>
                  <a:pt x="117565" y="169817"/>
                </a:lnTo>
                <a:cubicBezTo>
                  <a:pt x="130628" y="165463"/>
                  <a:pt x="144438" y="162912"/>
                  <a:pt x="156754" y="156754"/>
                </a:cubicBezTo>
                <a:cubicBezTo>
                  <a:pt x="182880" y="143691"/>
                  <a:pt x="208540" y="129653"/>
                  <a:pt x="235131" y="117566"/>
                </a:cubicBezTo>
                <a:cubicBezTo>
                  <a:pt x="256478" y="107863"/>
                  <a:pt x="279472" y="101927"/>
                  <a:pt x="300445" y="91440"/>
                </a:cubicBezTo>
                <a:cubicBezTo>
                  <a:pt x="309608" y="86858"/>
                  <a:pt x="387679" y="39942"/>
                  <a:pt x="404948" y="26126"/>
                </a:cubicBezTo>
                <a:cubicBezTo>
                  <a:pt x="414565" y="18432"/>
                  <a:pt x="422365" y="8709"/>
                  <a:pt x="431074"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490" y="2628900"/>
            <a:ext cx="4562475" cy="3023545"/>
          </a:xfrm>
          <a:prstGeom prst="rect">
            <a:avLst/>
          </a:prstGeom>
        </p:spPr>
      </p:pic>
    </p:spTree>
    <p:extLst>
      <p:ext uri="{BB962C8B-B14F-4D97-AF65-F5344CB8AC3E}">
        <p14:creationId xmlns:p14="http://schemas.microsoft.com/office/powerpoint/2010/main" val="360979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119" y="2458581"/>
            <a:ext cx="2141492" cy="2141492"/>
          </a:xfrm>
          <a:prstGeom prst="rect">
            <a:avLst/>
          </a:prstGeom>
        </p:spPr>
      </p:pic>
      <p:sp>
        <p:nvSpPr>
          <p:cNvPr id="3" name="Rectangle 2"/>
          <p:cNvSpPr/>
          <p:nvPr/>
        </p:nvSpPr>
        <p:spPr>
          <a:xfrm>
            <a:off x="354486" y="445210"/>
            <a:ext cx="11649055" cy="1200329"/>
          </a:xfrm>
          <a:prstGeom prst="rect">
            <a:avLst/>
          </a:prstGeom>
        </p:spPr>
        <p:txBody>
          <a:bodyPr wrap="square">
            <a:spAutoFit/>
          </a:bodyPr>
          <a:lstStyle/>
          <a:p>
            <a:pPr algn="ctr"/>
            <a:r>
              <a:rPr lang="en-US" sz="7200" b="1" dirty="0" smtClean="0"/>
              <a:t>Libraries (Modules)</a:t>
            </a:r>
            <a:endParaRPr lang="en-US" sz="7200" dirty="0"/>
          </a:p>
        </p:txBody>
      </p:sp>
    </p:spTree>
    <p:extLst>
      <p:ext uri="{BB962C8B-B14F-4D97-AF65-F5344CB8AC3E}">
        <p14:creationId xmlns:p14="http://schemas.microsoft.com/office/powerpoint/2010/main" val="27889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337" y="1042988"/>
            <a:ext cx="8404409" cy="3703638"/>
          </a:xfrm>
          <a:prstGeom prst="rect">
            <a:avLst/>
          </a:prstGeom>
        </p:spPr>
      </p:pic>
    </p:spTree>
    <p:extLst>
      <p:ext uri="{BB962C8B-B14F-4D97-AF65-F5344CB8AC3E}">
        <p14:creationId xmlns:p14="http://schemas.microsoft.com/office/powerpoint/2010/main" val="323672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63" y="757238"/>
            <a:ext cx="9967452" cy="5149850"/>
          </a:xfrm>
          <a:prstGeom prst="rect">
            <a:avLst/>
          </a:prstGeom>
        </p:spPr>
      </p:pic>
    </p:spTree>
    <p:extLst>
      <p:ext uri="{BB962C8B-B14F-4D97-AF65-F5344CB8AC3E}">
        <p14:creationId xmlns:p14="http://schemas.microsoft.com/office/powerpoint/2010/main" val="1737048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225" y="256266"/>
            <a:ext cx="7543800" cy="6379484"/>
          </a:xfrm>
          <a:prstGeom prst="rect">
            <a:avLst/>
          </a:prstGeom>
        </p:spPr>
      </p:pic>
    </p:spTree>
    <p:extLst>
      <p:ext uri="{BB962C8B-B14F-4D97-AF65-F5344CB8AC3E}">
        <p14:creationId xmlns:p14="http://schemas.microsoft.com/office/powerpoint/2010/main" val="179669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162" y="136211"/>
            <a:ext cx="6935787" cy="6455089"/>
          </a:xfrm>
          <a:prstGeom prst="rect">
            <a:avLst/>
          </a:prstGeom>
        </p:spPr>
      </p:pic>
    </p:spTree>
    <p:extLst>
      <p:ext uri="{BB962C8B-B14F-4D97-AF65-F5344CB8AC3E}">
        <p14:creationId xmlns:p14="http://schemas.microsoft.com/office/powerpoint/2010/main" val="1735286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0300" y="1871663"/>
            <a:ext cx="7115174" cy="3133784"/>
          </a:xfrm>
          <a:prstGeom prst="rect">
            <a:avLst/>
          </a:prstGeom>
        </p:spPr>
        <p:txBody>
          <a:bodyPr wrap="square">
            <a:spAutoFit/>
          </a:bodyPr>
          <a:lstStyle/>
          <a:p>
            <a:pPr algn="ctr"/>
            <a:r>
              <a:rPr lang="en-US" sz="9600" b="1" dirty="0" smtClean="0"/>
              <a:t>APIs and </a:t>
            </a:r>
            <a:r>
              <a:rPr lang="en-US" sz="9600" b="1" dirty="0" err="1" smtClean="0"/>
              <a:t>Webscraping</a:t>
            </a:r>
            <a:endParaRPr lang="en-US" sz="9600" b="1" dirty="0" smtClean="0"/>
          </a:p>
        </p:txBody>
      </p:sp>
    </p:spTree>
    <p:extLst>
      <p:ext uri="{BB962C8B-B14F-4D97-AF65-F5344CB8AC3E}">
        <p14:creationId xmlns:p14="http://schemas.microsoft.com/office/powerpoint/2010/main" val="131402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758" y="332509"/>
            <a:ext cx="5818910" cy="5016758"/>
          </a:xfrm>
          <a:prstGeom prst="rect">
            <a:avLst/>
          </a:prstGeom>
          <a:noFill/>
        </p:spPr>
        <p:txBody>
          <a:bodyPr wrap="square" rtlCol="0">
            <a:spAutoFit/>
          </a:bodyPr>
          <a:lstStyle/>
          <a:p>
            <a:r>
              <a:rPr lang="en-US" sz="4000" b="1" dirty="0" smtClean="0"/>
              <a:t>First half topics:</a:t>
            </a:r>
          </a:p>
          <a:p>
            <a:endParaRPr lang="en-US" sz="4000" b="1" dirty="0" smtClean="0"/>
          </a:p>
          <a:p>
            <a:r>
              <a:rPr lang="en-US" sz="4000" b="1" dirty="0" smtClean="0"/>
              <a:t>- Review Loops</a:t>
            </a:r>
          </a:p>
          <a:p>
            <a:endParaRPr lang="en-US" sz="4000" b="1" dirty="0" smtClean="0"/>
          </a:p>
          <a:p>
            <a:pPr marL="285750" indent="-285750">
              <a:buFontTx/>
              <a:buChar char="-"/>
            </a:pPr>
            <a:r>
              <a:rPr lang="en-US" sz="4000" b="1" dirty="0" smtClean="0"/>
              <a:t>Functions</a:t>
            </a:r>
          </a:p>
          <a:p>
            <a:pPr marL="285750" indent="-285750">
              <a:buFontTx/>
              <a:buChar char="-"/>
            </a:pPr>
            <a:endParaRPr lang="en-US" sz="4000" b="1" dirty="0" smtClean="0"/>
          </a:p>
          <a:p>
            <a:pPr marL="285750" indent="-285750">
              <a:buFontTx/>
              <a:buChar char="-"/>
            </a:pPr>
            <a:r>
              <a:rPr lang="en-US" sz="4000" b="1" dirty="0" smtClean="0"/>
              <a:t>Importing Modules and documentation</a:t>
            </a:r>
            <a:endParaRPr lang="en-US" sz="4000" b="1" dirty="0"/>
          </a:p>
        </p:txBody>
      </p:sp>
      <p:sp>
        <p:nvSpPr>
          <p:cNvPr id="3" name="TextBox 2"/>
          <p:cNvSpPr txBox="1"/>
          <p:nvPr/>
        </p:nvSpPr>
        <p:spPr>
          <a:xfrm>
            <a:off x="6127668" y="332509"/>
            <a:ext cx="5818910" cy="5016758"/>
          </a:xfrm>
          <a:prstGeom prst="rect">
            <a:avLst/>
          </a:prstGeom>
          <a:noFill/>
        </p:spPr>
        <p:txBody>
          <a:bodyPr wrap="square" rtlCol="0">
            <a:spAutoFit/>
          </a:bodyPr>
          <a:lstStyle/>
          <a:p>
            <a:r>
              <a:rPr lang="en-US" sz="4000" b="1" dirty="0" smtClean="0"/>
              <a:t>Second Half Topics</a:t>
            </a:r>
          </a:p>
          <a:p>
            <a:endParaRPr lang="en-US" sz="4000" b="1" dirty="0" smtClean="0"/>
          </a:p>
          <a:p>
            <a:pPr marL="571500" indent="-571500">
              <a:buFontTx/>
              <a:buChar char="-"/>
            </a:pPr>
            <a:r>
              <a:rPr lang="en-US" sz="4000" b="1" dirty="0" smtClean="0"/>
              <a:t>High-level programming </a:t>
            </a:r>
          </a:p>
          <a:p>
            <a:pPr marL="571500" indent="-571500">
              <a:buFontTx/>
              <a:buChar char="-"/>
            </a:pPr>
            <a:endParaRPr lang="en-US" sz="4000" b="1" dirty="0"/>
          </a:p>
          <a:p>
            <a:pPr marL="571500" indent="-571500">
              <a:buFontTx/>
              <a:buChar char="-"/>
            </a:pPr>
            <a:r>
              <a:rPr lang="en-US" sz="4000" b="1" dirty="0" err="1" smtClean="0"/>
              <a:t>Webscraping</a:t>
            </a:r>
            <a:endParaRPr lang="en-US" sz="4000" b="1" dirty="0" smtClean="0"/>
          </a:p>
          <a:p>
            <a:endParaRPr lang="en-US" sz="4000" b="1" dirty="0"/>
          </a:p>
          <a:p>
            <a:r>
              <a:rPr lang="en-US" sz="4000" b="1" dirty="0" smtClean="0"/>
              <a:t>- SMTP (Email Sending)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259" y="2245424"/>
            <a:ext cx="1821873" cy="1821873"/>
          </a:xfrm>
          <a:prstGeom prst="rect">
            <a:avLst/>
          </a:prstGeom>
        </p:spPr>
      </p:pic>
      <p:cxnSp>
        <p:nvCxnSpPr>
          <p:cNvPr id="7" name="Straight Connector 6"/>
          <p:cNvCxnSpPr/>
          <p:nvPr/>
        </p:nvCxnSpPr>
        <p:spPr>
          <a:xfrm>
            <a:off x="5852162" y="332509"/>
            <a:ext cx="0" cy="6381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58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0"/>
            <a:ext cx="12344400" cy="1569660"/>
          </a:xfrm>
          <a:prstGeom prst="rect">
            <a:avLst/>
          </a:prstGeom>
        </p:spPr>
        <p:txBody>
          <a:bodyPr wrap="square">
            <a:spAutoFit/>
          </a:bodyPr>
          <a:lstStyle/>
          <a:p>
            <a:pPr algn="ctr"/>
            <a:r>
              <a:rPr lang="en-US" sz="9600" b="1" dirty="0" smtClean="0"/>
              <a:t>APIs || </a:t>
            </a:r>
            <a:r>
              <a:rPr lang="en-US" sz="9600" b="1" dirty="0" err="1" smtClean="0"/>
              <a:t>Webscraping</a:t>
            </a:r>
            <a:endParaRPr lang="en-US" sz="96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763"/>
            <a:ext cx="12192000" cy="5741929"/>
          </a:xfrm>
          <a:prstGeom prst="rect">
            <a:avLst/>
          </a:prstGeom>
        </p:spPr>
      </p:pic>
    </p:spTree>
    <p:extLst>
      <p:ext uri="{BB962C8B-B14F-4D97-AF65-F5344CB8AC3E}">
        <p14:creationId xmlns:p14="http://schemas.microsoft.com/office/powerpoint/2010/main" val="2017739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900"/>
            <a:ext cx="12192000" cy="5659026"/>
          </a:xfrm>
          <a:prstGeom prst="rect">
            <a:avLst/>
          </a:prstGeom>
        </p:spPr>
      </p:pic>
    </p:spTree>
    <p:extLst>
      <p:ext uri="{BB962C8B-B14F-4D97-AF65-F5344CB8AC3E}">
        <p14:creationId xmlns:p14="http://schemas.microsoft.com/office/powerpoint/2010/main" val="417253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900"/>
            <a:ext cx="12192000" cy="565902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549" y="2857500"/>
            <a:ext cx="5405509" cy="2727325"/>
          </a:xfrm>
          <a:prstGeom prst="rect">
            <a:avLst/>
          </a:prstGeom>
        </p:spPr>
      </p:pic>
    </p:spTree>
    <p:extLst>
      <p:ext uri="{BB962C8B-B14F-4D97-AF65-F5344CB8AC3E}">
        <p14:creationId xmlns:p14="http://schemas.microsoft.com/office/powerpoint/2010/main" val="1179155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63500"/>
            <a:ext cx="11836400" cy="6718300"/>
          </a:xfrm>
          <a:prstGeom prst="rect">
            <a:avLst/>
          </a:prstGeom>
        </p:spPr>
      </p:pic>
    </p:spTree>
    <p:extLst>
      <p:ext uri="{BB962C8B-B14F-4D97-AF65-F5344CB8AC3E}">
        <p14:creationId xmlns:p14="http://schemas.microsoft.com/office/powerpoint/2010/main" val="929873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6068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1738" y="2401372"/>
            <a:ext cx="5571397" cy="646331"/>
          </a:xfrm>
          <a:prstGeom prst="rect">
            <a:avLst/>
          </a:prstGeom>
        </p:spPr>
        <p:txBody>
          <a:bodyPr wrap="none">
            <a:spAutoFit/>
          </a:bodyPr>
          <a:lstStyle/>
          <a:p>
            <a:r>
              <a:rPr lang="en-US" dirty="0" smtClean="0">
                <a:hlinkClick r:id="rId3"/>
              </a:rPr>
              <a:t>https://www.youtube.com/watch?v=s7wmiS2mSXY&amp;t=0s</a:t>
            </a:r>
            <a:endParaRPr lang="en-US" dirty="0" smtClean="0"/>
          </a:p>
          <a:p>
            <a:endParaRPr lang="en-US" dirty="0"/>
          </a:p>
        </p:txBody>
      </p:sp>
      <p:sp>
        <p:nvSpPr>
          <p:cNvPr id="3" name="Rectangle 2"/>
          <p:cNvSpPr/>
          <p:nvPr/>
        </p:nvSpPr>
        <p:spPr>
          <a:xfrm>
            <a:off x="2076353" y="372546"/>
            <a:ext cx="8182176" cy="1569660"/>
          </a:xfrm>
          <a:prstGeom prst="rect">
            <a:avLst/>
          </a:prstGeom>
        </p:spPr>
        <p:txBody>
          <a:bodyPr wrap="none">
            <a:spAutoFit/>
          </a:bodyPr>
          <a:lstStyle/>
          <a:p>
            <a:pPr algn="ctr"/>
            <a:r>
              <a:rPr lang="en-US" sz="9600" b="1" dirty="0" smtClean="0"/>
              <a:t>What is an API?</a:t>
            </a:r>
            <a:endParaRPr lang="en-US" sz="9600" b="1" dirty="0" smtClean="0"/>
          </a:p>
        </p:txBody>
      </p:sp>
    </p:spTree>
    <p:extLst>
      <p:ext uri="{BB962C8B-B14F-4D97-AF65-F5344CB8AC3E}">
        <p14:creationId xmlns:p14="http://schemas.microsoft.com/office/powerpoint/2010/main" val="1869669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4425" y="1243012"/>
            <a:ext cx="10272713" cy="3970318"/>
          </a:xfrm>
          <a:prstGeom prst="rect">
            <a:avLst/>
          </a:prstGeom>
        </p:spPr>
        <p:txBody>
          <a:bodyPr wrap="square">
            <a:spAutoFit/>
          </a:bodyPr>
          <a:lstStyle/>
          <a:p>
            <a:r>
              <a:rPr lang="en-US" sz="3600" b="1" i="0" strike="noStrike" dirty="0" smtClean="0">
                <a:effectLst/>
                <a:latin typeface="Arial" charset="0"/>
                <a:hlinkClick r:id="rId3"/>
              </a:rPr>
              <a:t>API Examples</a:t>
            </a:r>
          </a:p>
          <a:p>
            <a:endParaRPr lang="en-US" sz="3600" u="sng" dirty="0">
              <a:solidFill>
                <a:srgbClr val="1155CC"/>
              </a:solidFill>
              <a:latin typeface="Arial" charset="0"/>
              <a:hlinkClick r:id="rId3"/>
            </a:endParaRPr>
          </a:p>
          <a:p>
            <a:r>
              <a:rPr lang="en-US" sz="3600" b="0" i="0" u="sng" strike="noStrike" dirty="0" smtClean="0">
                <a:solidFill>
                  <a:srgbClr val="1155CC"/>
                </a:solidFill>
                <a:effectLst/>
                <a:latin typeface="Arial" charset="0"/>
                <a:hlinkClick r:id="rId3"/>
              </a:rPr>
              <a:t>https://developers.google.com/youtube/v3/docs/</a:t>
            </a:r>
            <a:endParaRPr lang="en-US" sz="3600" b="0" i="0" u="sng" strike="noStrike" dirty="0" smtClean="0">
              <a:solidFill>
                <a:srgbClr val="1155CC"/>
              </a:solidFill>
              <a:effectLst/>
              <a:latin typeface="Arial" charset="0"/>
            </a:endParaRPr>
          </a:p>
          <a:p>
            <a:endParaRPr lang="en-US" sz="3600" b="0" dirty="0" smtClean="0">
              <a:effectLst/>
            </a:endParaRPr>
          </a:p>
          <a:p>
            <a:r>
              <a:rPr lang="en-US" sz="3600" b="0" i="0" u="sng" strike="noStrike" dirty="0" smtClean="0">
                <a:solidFill>
                  <a:srgbClr val="1155CC"/>
                </a:solidFill>
                <a:effectLst/>
                <a:latin typeface="Arial" charset="0"/>
                <a:hlinkClick r:id="rId4"/>
              </a:rPr>
              <a:t>https://www.alphavantage.co/</a:t>
            </a:r>
            <a:endParaRPr lang="en-US" sz="3600" b="0" dirty="0" smtClean="0">
              <a:effectLst/>
            </a:endParaRPr>
          </a:p>
          <a:p>
            <a:r>
              <a:rPr lang="en-US" sz="3600" dirty="0" smtClean="0"/>
              <a:t/>
            </a:r>
            <a:br>
              <a:rPr lang="en-US" sz="3600" dirty="0" smtClean="0"/>
            </a:br>
            <a:endParaRPr lang="en-US" sz="3600" dirty="0"/>
          </a:p>
        </p:txBody>
      </p:sp>
    </p:spTree>
    <p:extLst>
      <p:ext uri="{BB962C8B-B14F-4D97-AF65-F5344CB8AC3E}">
        <p14:creationId xmlns:p14="http://schemas.microsoft.com/office/powerpoint/2010/main" val="1473875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6318" y="443984"/>
            <a:ext cx="5119415" cy="1200329"/>
          </a:xfrm>
          <a:prstGeom prst="rect">
            <a:avLst/>
          </a:prstGeom>
        </p:spPr>
        <p:txBody>
          <a:bodyPr wrap="none">
            <a:spAutoFit/>
          </a:bodyPr>
          <a:lstStyle/>
          <a:p>
            <a:pPr algn="ctr"/>
            <a:r>
              <a:rPr lang="en-US" sz="7200" b="1" u="sng" dirty="0" err="1" smtClean="0"/>
              <a:t>Webscrapin</a:t>
            </a:r>
            <a:r>
              <a:rPr lang="en-US" sz="7200" b="1" u="sng" dirty="0" err="1"/>
              <a:t>g</a:t>
            </a:r>
            <a:endParaRPr lang="en-US" sz="7200" b="1" dirty="0" smtClean="0"/>
          </a:p>
        </p:txBody>
      </p:sp>
    </p:spTree>
    <p:extLst>
      <p:ext uri="{BB962C8B-B14F-4D97-AF65-F5344CB8AC3E}">
        <p14:creationId xmlns:p14="http://schemas.microsoft.com/office/powerpoint/2010/main" val="171253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758" y="332509"/>
            <a:ext cx="5818910" cy="5016758"/>
          </a:xfrm>
          <a:prstGeom prst="rect">
            <a:avLst/>
          </a:prstGeom>
          <a:noFill/>
        </p:spPr>
        <p:txBody>
          <a:bodyPr wrap="square" rtlCol="0">
            <a:spAutoFit/>
          </a:bodyPr>
          <a:lstStyle/>
          <a:p>
            <a:r>
              <a:rPr lang="en-US" sz="4000" b="1" dirty="0" smtClean="0"/>
              <a:t>First half topics:</a:t>
            </a:r>
          </a:p>
          <a:p>
            <a:endParaRPr lang="en-US" sz="4000" b="1" dirty="0" smtClean="0"/>
          </a:p>
          <a:p>
            <a:r>
              <a:rPr lang="en-US" sz="4000" b="1" dirty="0" smtClean="0"/>
              <a:t>- Review Loops</a:t>
            </a:r>
          </a:p>
          <a:p>
            <a:endParaRPr lang="en-US" sz="4000" b="1" dirty="0" smtClean="0"/>
          </a:p>
          <a:p>
            <a:pPr marL="285750" indent="-285750">
              <a:buFontTx/>
              <a:buChar char="-"/>
            </a:pPr>
            <a:r>
              <a:rPr lang="en-US" sz="4000" b="1" dirty="0" smtClean="0"/>
              <a:t>Functions</a:t>
            </a:r>
          </a:p>
          <a:p>
            <a:pPr marL="285750" indent="-285750">
              <a:buFontTx/>
              <a:buChar char="-"/>
            </a:pPr>
            <a:endParaRPr lang="en-US" sz="4000" b="1" dirty="0" smtClean="0"/>
          </a:p>
          <a:p>
            <a:pPr marL="285750" indent="-285750">
              <a:buFontTx/>
              <a:buChar char="-"/>
            </a:pPr>
            <a:r>
              <a:rPr lang="en-US" sz="4000" b="1" dirty="0" smtClean="0"/>
              <a:t>Importing Modules and documentation</a:t>
            </a:r>
            <a:endParaRPr lang="en-US" sz="4000" b="1" dirty="0"/>
          </a:p>
        </p:txBody>
      </p:sp>
      <p:sp>
        <p:nvSpPr>
          <p:cNvPr id="3" name="TextBox 2"/>
          <p:cNvSpPr txBox="1"/>
          <p:nvPr/>
        </p:nvSpPr>
        <p:spPr>
          <a:xfrm>
            <a:off x="6127668" y="332509"/>
            <a:ext cx="5818910" cy="5016758"/>
          </a:xfrm>
          <a:prstGeom prst="rect">
            <a:avLst/>
          </a:prstGeom>
          <a:noFill/>
        </p:spPr>
        <p:txBody>
          <a:bodyPr wrap="square" rtlCol="0">
            <a:spAutoFit/>
          </a:bodyPr>
          <a:lstStyle/>
          <a:p>
            <a:r>
              <a:rPr lang="en-US" sz="4000" b="1" dirty="0" smtClean="0"/>
              <a:t>Second Half Topics</a:t>
            </a:r>
          </a:p>
          <a:p>
            <a:endParaRPr lang="en-US" sz="4000" b="1" dirty="0" smtClean="0"/>
          </a:p>
          <a:p>
            <a:pPr marL="571500" indent="-571500">
              <a:buFontTx/>
              <a:buChar char="-"/>
            </a:pPr>
            <a:r>
              <a:rPr lang="en-US" sz="4000" b="1" dirty="0" smtClean="0"/>
              <a:t>High-level programming </a:t>
            </a:r>
          </a:p>
          <a:p>
            <a:pPr marL="571500" indent="-571500">
              <a:buFontTx/>
              <a:buChar char="-"/>
            </a:pPr>
            <a:endParaRPr lang="en-US" sz="4000" b="1" dirty="0"/>
          </a:p>
          <a:p>
            <a:pPr marL="571500" indent="-571500">
              <a:buFontTx/>
              <a:buChar char="-"/>
            </a:pPr>
            <a:r>
              <a:rPr lang="en-US" sz="4000" b="1" dirty="0" err="1" smtClean="0"/>
              <a:t>Webscraping</a:t>
            </a:r>
            <a:endParaRPr lang="en-US" sz="4000" b="1" dirty="0" smtClean="0"/>
          </a:p>
          <a:p>
            <a:endParaRPr lang="en-US" sz="4000" b="1" dirty="0"/>
          </a:p>
          <a:p>
            <a:r>
              <a:rPr lang="en-US" sz="4000" b="1" dirty="0" smtClean="0"/>
              <a:t>- SMTP (Email Sending)</a:t>
            </a:r>
          </a:p>
        </p:txBody>
      </p:sp>
      <p:cxnSp>
        <p:nvCxnSpPr>
          <p:cNvPr id="5" name="Straight Connector 4"/>
          <p:cNvCxnSpPr/>
          <p:nvPr/>
        </p:nvCxnSpPr>
        <p:spPr>
          <a:xfrm>
            <a:off x="5852162" y="332509"/>
            <a:ext cx="0" cy="6381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371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017" y="287383"/>
            <a:ext cx="11025052" cy="523220"/>
          </a:xfrm>
          <a:prstGeom prst="rect">
            <a:avLst/>
          </a:prstGeom>
          <a:noFill/>
        </p:spPr>
        <p:txBody>
          <a:bodyPr wrap="square" rtlCol="0">
            <a:spAutoFit/>
          </a:bodyPr>
          <a:lstStyle/>
          <a:p>
            <a:r>
              <a:rPr lang="en-US" sz="2800" b="1" dirty="0" smtClean="0"/>
              <a:t>So again we’re going to copy from GitHub and Open </a:t>
            </a:r>
            <a:r>
              <a:rPr lang="en-US" sz="2800" b="1" dirty="0" err="1" smtClean="0"/>
              <a:t>jupyter</a:t>
            </a:r>
            <a:r>
              <a:rPr lang="en-US" sz="2800" b="1" dirty="0" smtClean="0"/>
              <a:t> notebook.</a:t>
            </a:r>
            <a:endParaRPr lang="en-US" sz="2800" b="1" dirty="0"/>
          </a:p>
        </p:txBody>
      </p:sp>
      <p:sp>
        <p:nvSpPr>
          <p:cNvPr id="3" name="TextBox 2"/>
          <p:cNvSpPr txBox="1"/>
          <p:nvPr/>
        </p:nvSpPr>
        <p:spPr>
          <a:xfrm>
            <a:off x="383191" y="3226526"/>
            <a:ext cx="11512703" cy="738664"/>
          </a:xfrm>
          <a:prstGeom prst="rect">
            <a:avLst/>
          </a:prstGeom>
          <a:noFill/>
        </p:spPr>
        <p:txBody>
          <a:bodyPr wrap="none" rtlCol="0">
            <a:spAutoFit/>
          </a:bodyPr>
          <a:lstStyle/>
          <a:p>
            <a:r>
              <a:rPr lang="en-US" sz="4200" smtClean="0"/>
              <a:t>https://</a:t>
            </a:r>
            <a:r>
              <a:rPr lang="en-US" sz="4200" dirty="0" err="1" smtClean="0"/>
              <a:t>github.com</a:t>
            </a:r>
            <a:r>
              <a:rPr lang="en-US" sz="4200" dirty="0" smtClean="0"/>
              <a:t>/</a:t>
            </a:r>
            <a:r>
              <a:rPr lang="en-US" sz="4200" dirty="0" err="1" smtClean="0"/>
              <a:t>OxCodeLaborate</a:t>
            </a:r>
            <a:r>
              <a:rPr lang="en-US" sz="4200" dirty="0" smtClean="0"/>
              <a:t>/</a:t>
            </a:r>
            <a:r>
              <a:rPr lang="en-US" sz="4200" dirty="0" err="1" smtClean="0"/>
              <a:t>IntroToPython</a:t>
            </a:r>
            <a:endParaRPr lang="en-US" sz="4200" dirty="0"/>
          </a:p>
        </p:txBody>
      </p:sp>
    </p:spTree>
    <p:extLst>
      <p:ext uri="{BB962C8B-B14F-4D97-AF65-F5344CB8AC3E}">
        <p14:creationId xmlns:p14="http://schemas.microsoft.com/office/powerpoint/2010/main" val="35887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14881" y="2455816"/>
            <a:ext cx="9229725" cy="1569660"/>
          </a:xfrm>
          <a:prstGeom prst="rect">
            <a:avLst/>
          </a:prstGeom>
          <a:noFill/>
        </p:spPr>
        <p:txBody>
          <a:bodyPr wrap="square" rtlCol="0">
            <a:spAutoFit/>
          </a:bodyPr>
          <a:lstStyle/>
          <a:p>
            <a:pPr algn="ctr"/>
            <a:r>
              <a:rPr lang="en-US" sz="9600" b="1" dirty="0" smtClean="0"/>
              <a:t>Loops!</a:t>
            </a:r>
            <a:endParaRPr lang="en-US" sz="9600" b="1" dirty="0"/>
          </a:p>
        </p:txBody>
      </p:sp>
    </p:spTree>
    <p:extLst>
      <p:ext uri="{BB962C8B-B14F-4D97-AF65-F5344CB8AC3E}">
        <p14:creationId xmlns:p14="http://schemas.microsoft.com/office/powerpoint/2010/main" val="205613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12192000" cy="6286500"/>
          </a:xfrm>
          <a:prstGeom prst="rect">
            <a:avLst/>
          </a:prstGeom>
        </p:spPr>
      </p:pic>
      <p:sp>
        <p:nvSpPr>
          <p:cNvPr id="5" name="TextBox 4"/>
          <p:cNvSpPr txBox="1"/>
          <p:nvPr/>
        </p:nvSpPr>
        <p:spPr>
          <a:xfrm>
            <a:off x="1671638" y="0"/>
            <a:ext cx="9229725" cy="830997"/>
          </a:xfrm>
          <a:prstGeom prst="rect">
            <a:avLst/>
          </a:prstGeom>
          <a:noFill/>
        </p:spPr>
        <p:txBody>
          <a:bodyPr wrap="square" rtlCol="0">
            <a:spAutoFit/>
          </a:bodyPr>
          <a:lstStyle/>
          <a:p>
            <a:pPr algn="ctr"/>
            <a:r>
              <a:rPr lang="en-US" sz="4800" b="1" dirty="0" smtClean="0"/>
              <a:t>Open Week 4 Part 1</a:t>
            </a:r>
            <a:endParaRPr lang="en-US" sz="4800" b="1" dirty="0"/>
          </a:p>
        </p:txBody>
      </p:sp>
    </p:spTree>
    <p:extLst>
      <p:ext uri="{BB962C8B-B14F-4D97-AF65-F5344CB8AC3E}">
        <p14:creationId xmlns:p14="http://schemas.microsoft.com/office/powerpoint/2010/main" val="185552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886" y="182880"/>
            <a:ext cx="11260183" cy="6555641"/>
          </a:xfrm>
          <a:prstGeom prst="rect">
            <a:avLst/>
          </a:prstGeom>
          <a:noFill/>
        </p:spPr>
        <p:txBody>
          <a:bodyPr wrap="square" rtlCol="0">
            <a:spAutoFit/>
          </a:bodyPr>
          <a:lstStyle/>
          <a:p>
            <a:r>
              <a:rPr lang="en-US" sz="4800" b="1" dirty="0" smtClean="0"/>
              <a:t>Additional Loop Challenges if you finish the provided ones:</a:t>
            </a:r>
          </a:p>
          <a:p>
            <a:endParaRPr lang="en-US" sz="4800" b="1" dirty="0"/>
          </a:p>
          <a:p>
            <a:pPr marL="685800" indent="-685800">
              <a:buFontTx/>
              <a:buChar char="-"/>
            </a:pPr>
            <a:r>
              <a:rPr lang="en-US" sz="3600" b="1" dirty="0" smtClean="0"/>
              <a:t>Find the unique characters in a string.</a:t>
            </a:r>
          </a:p>
          <a:p>
            <a:pPr marL="685800" indent="-685800">
              <a:buFontTx/>
              <a:buChar char="-"/>
            </a:pPr>
            <a:endParaRPr lang="en-US" sz="3600" b="1" dirty="0" smtClean="0"/>
          </a:p>
          <a:p>
            <a:pPr marL="685800" indent="-685800">
              <a:buFontTx/>
              <a:buChar char="-"/>
            </a:pPr>
            <a:r>
              <a:rPr lang="en-US" sz="3600" b="1" dirty="0" smtClean="0"/>
              <a:t>Write a program to swap the first occurrence of the max value of a list of numbers, with the first occurrence of the min value</a:t>
            </a:r>
          </a:p>
          <a:p>
            <a:pPr marL="685800" indent="-685800">
              <a:buFontTx/>
              <a:buChar char="-"/>
            </a:pPr>
            <a:endParaRPr lang="en-US" sz="4800" b="1" dirty="0"/>
          </a:p>
          <a:p>
            <a:pPr marL="685800" indent="-685800">
              <a:buFontTx/>
              <a:buChar char="-"/>
            </a:pPr>
            <a:endParaRPr lang="en-US" sz="4800" b="1" dirty="0"/>
          </a:p>
        </p:txBody>
      </p:sp>
    </p:spTree>
    <p:extLst>
      <p:ext uri="{BB962C8B-B14F-4D97-AF65-F5344CB8AC3E}">
        <p14:creationId xmlns:p14="http://schemas.microsoft.com/office/powerpoint/2010/main" val="1533103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1792</Words>
  <Application>Microsoft Macintosh PowerPoint</Application>
  <PresentationFormat>Widescreen</PresentationFormat>
  <Paragraphs>239</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edwardhartemink@gmail.com</dc:creator>
  <cp:lastModifiedBy>edwardhartemink@gmail.com</cp:lastModifiedBy>
  <cp:revision>17</cp:revision>
  <dcterms:created xsi:type="dcterms:W3CDTF">2018-11-07T13:17:16Z</dcterms:created>
  <dcterms:modified xsi:type="dcterms:W3CDTF">2018-11-07T17:43:43Z</dcterms:modified>
</cp:coreProperties>
</file>